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265" r:id="rId5"/>
    <p:sldId id="266" r:id="rId6"/>
    <p:sldId id="270" r:id="rId7"/>
    <p:sldId id="271" r:id="rId8"/>
    <p:sldId id="272" r:id="rId9"/>
    <p:sldId id="273" r:id="rId10"/>
    <p:sldId id="274" r:id="rId11"/>
    <p:sldId id="275" r:id="rId12"/>
    <p:sldId id="276" r:id="rId13"/>
    <p:sldId id="277" r:id="rId14"/>
    <p:sldId id="285" r:id="rId15"/>
    <p:sldId id="286" r:id="rId16"/>
    <p:sldId id="287" r:id="rId17"/>
    <p:sldId id="288" r:id="rId18"/>
    <p:sldId id="289" r:id="rId19"/>
    <p:sldId id="284" r:id="rId20"/>
    <p:sldId id="278" r:id="rId21"/>
    <p:sldId id="279" r:id="rId22"/>
    <p:sldId id="281" r:id="rId23"/>
    <p:sldId id="282" r:id="rId24"/>
    <p:sldId id="283"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54" autoAdjust="0"/>
    <p:restoredTop sz="94660"/>
  </p:normalViewPr>
  <p:slideViewPr>
    <p:cSldViewPr snapToGrid="0" showGuides="1">
      <p:cViewPr>
        <p:scale>
          <a:sx n="51" d="100"/>
          <a:sy n="51" d="100"/>
        </p:scale>
        <p:origin x="-1158" y="1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1658A34-83F4-4B2E-BC5A-DE51EE8822F9}" type="datetimeFigureOut">
              <a:rPr lang="en-US" smtClean="0"/>
              <a:t>6/5/2018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F2E1917-0BAF-4687-978A-82FFF05559C3}" type="datetimeFigureOut">
              <a:rPr lang="en-US" smtClean="0"/>
              <a:t>6/5/2018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6/5/2018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6/5/2018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6/5/2018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6/5/2018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6/5/2018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AB7D7-3608-4730-B2E2-670834DF882C}" type="datetimeFigureOut">
              <a:rPr lang="en-US" smtClean="0"/>
              <a:t>6/5/2018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AB7D7-3608-4730-B2E2-670834DF882C}" type="datetimeFigureOut">
              <a:rPr lang="en-US" smtClean="0"/>
              <a:t>6/5/2018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AB7D7-3608-4730-B2E2-670834DF882C}" type="datetimeFigureOut">
              <a:rPr lang="en-US" smtClean="0"/>
              <a:t>6/5/2018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6/5/2018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6/5/2018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research.ucf.edu/documents/PDF/DeemedExportQuestionnair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100-0199/0104/Sections/0104.31.html" TargetMode="External"/><Relationship Id="rId2" Type="http://schemas.openxmlformats.org/officeDocument/2006/relationships/hyperlink" Target="http://www.leg.state.fl.us/statutes/index.cfm?App_mode=Display_Statute&amp;Search_String=&amp;URL=1000-1099/1012/Sections/1012.97.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regulations.fsu.edu/" TargetMode="External"/><Relationship Id="rId13" Type="http://schemas.openxmlformats.org/officeDocument/2006/relationships/hyperlink" Target="http://www.flbog.edu/universities/usf.php" TargetMode="External"/><Relationship Id="rId3" Type="http://schemas.openxmlformats.org/officeDocument/2006/relationships/hyperlink" Target="http://www.famu.edu/index.cfm?a=regulations" TargetMode="External"/><Relationship Id="rId7" Type="http://schemas.openxmlformats.org/officeDocument/2006/relationships/hyperlink" Target="http://floridapoly.edu/about/board-of-trustees/university-policies-regulations-rules/" TargetMode="External"/><Relationship Id="rId12" Type="http://schemas.openxmlformats.org/officeDocument/2006/relationships/hyperlink" Target="http://www.unf.edu/president/policies_regulations/" TargetMode="External"/><Relationship Id="rId2" Type="http://schemas.openxmlformats.org/officeDocument/2006/relationships/hyperlink" Target="http://www.flbog.edu/about/regulations/regulations.php" TargetMode="External"/><Relationship Id="rId1" Type="http://schemas.openxmlformats.org/officeDocument/2006/relationships/slideLayout" Target="../slideLayouts/slideLayout2.xml"/><Relationship Id="rId6" Type="http://schemas.openxmlformats.org/officeDocument/2006/relationships/hyperlink" Target="http://www.fiu.edu/trustees/" TargetMode="External"/><Relationship Id="rId11" Type="http://schemas.openxmlformats.org/officeDocument/2006/relationships/hyperlink" Target="http://regulations.ufl.edu/" TargetMode="External"/><Relationship Id="rId5" Type="http://schemas.openxmlformats.org/officeDocument/2006/relationships/hyperlink" Target="http://www2.fgcu.edu/generalcounsel/regulations.asp#skipnav" TargetMode="External"/><Relationship Id="rId10" Type="http://schemas.openxmlformats.org/officeDocument/2006/relationships/hyperlink" Target="http://regulations.ucf.edu/index.html" TargetMode="External"/><Relationship Id="rId4" Type="http://schemas.openxmlformats.org/officeDocument/2006/relationships/hyperlink" Target="http://www.fau.edu/regulations/" TargetMode="External"/><Relationship Id="rId9" Type="http://schemas.openxmlformats.org/officeDocument/2006/relationships/hyperlink" Target="https://www.ncf.edu/about/departments-and-offices/office-of-the-general%20counsel/regulations/" TargetMode="External"/><Relationship Id="rId14" Type="http://schemas.openxmlformats.org/officeDocument/2006/relationships/hyperlink" Target="http://uwf.edu/offices/board-of-truste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collectivebargaining.ucf.edu/proposals/2015-2018FB/2015-11-12AllTAdArticlesBOOK.pdf" TargetMode="External"/><Relationship Id="rId3" Type="http://schemas.openxmlformats.org/officeDocument/2006/relationships/hyperlink" Target="http://www.uff-uf.org/wp-content/uploads/2012/09/2017-19-Collective-Bargaining-Agreement.pdf" TargetMode="External"/><Relationship Id="rId7" Type="http://schemas.openxmlformats.org/officeDocument/2006/relationships/hyperlink" Target="http://www.usf.edu/hr/documents/employment-resources/employee-labor-relations/uff-collective-bargaining-agreement.pdf" TargetMode="External"/><Relationship Id="rId2" Type="http://schemas.openxmlformats.org/officeDocument/2006/relationships/hyperlink" Target="http://hr.fsu.edu/pdf/2015-2018FSU-BOT_GAU_CBA.pdf" TargetMode="External"/><Relationship Id="rId1" Type="http://schemas.openxmlformats.org/officeDocument/2006/relationships/slideLayout" Target="../slideLayouts/slideLayout2.xml"/><Relationship Id="rId6" Type="http://schemas.openxmlformats.org/officeDocument/2006/relationships/hyperlink" Target="http://www.fau.edu/provost/faculty/files/CBA-2015-2018_Ratified_6-7-16.pdf" TargetMode="External"/><Relationship Id="rId5" Type="http://schemas.openxmlformats.org/officeDocument/2006/relationships/hyperlink" Target="https://uwf.edu/offices/academic-affairs-division/resources/collective-bargaining/" TargetMode="External"/><Relationship Id="rId10" Type="http://schemas.openxmlformats.org/officeDocument/2006/relationships/hyperlink" Target="http://www.unitedfacultyofflorida.org/governance/" TargetMode="External"/><Relationship Id="rId4" Type="http://schemas.openxmlformats.org/officeDocument/2006/relationships/hyperlink" Target="http://unf-uff.org/faculty-contract/" TargetMode="External"/><Relationship Id="rId9" Type="http://schemas.openxmlformats.org/officeDocument/2006/relationships/hyperlink" Target="https://drive.google.com/file/d/0BwBq4-M6Y-8mUVNqWDRMWXp2UnJwX2pUSUxLRElFQ3NnSlZN/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aa.ufl.edu/policies/" TargetMode="External"/><Relationship Id="rId3" Type="http://schemas.openxmlformats.org/officeDocument/2006/relationships/hyperlink" Target="http://handbook.aa.ufl.edu/teaching/policies/" TargetMode="External"/><Relationship Id="rId7" Type="http://schemas.openxmlformats.org/officeDocument/2006/relationships/hyperlink" Target="https://floridapoly.edu/about/board-of-trustees/university-policies-regulations-rules/" TargetMode="External"/><Relationship Id="rId2" Type="http://schemas.openxmlformats.org/officeDocument/2006/relationships/hyperlink" Target="http://academic.fiu.edu/docs/faculty_handbook.pdf" TargetMode="External"/><Relationship Id="rId1" Type="http://schemas.openxmlformats.org/officeDocument/2006/relationships/slideLayout" Target="../slideLayouts/slideLayout2.xml"/><Relationship Id="rId6" Type="http://schemas.openxmlformats.org/officeDocument/2006/relationships/hyperlink" Target="http://policies.fiu.edu/" TargetMode="External"/><Relationship Id="rId5" Type="http://schemas.openxmlformats.org/officeDocument/2006/relationships/hyperlink" Target="https://facultyhandbook.fsu.edu/" TargetMode="External"/><Relationship Id="rId4" Type="http://schemas.openxmlformats.org/officeDocument/2006/relationships/hyperlink" Target="http://www.unf.edu/acadaffairs/Faculty_Handbook.aspx" TargetMode="External"/><Relationship Id="rId9" Type="http://schemas.openxmlformats.org/officeDocument/2006/relationships/hyperlink" Target="http://policies.ucf.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os.myflorida.com/library-archives/records-management/records-management-faq/" TargetMode="External"/><Relationship Id="rId2" Type="http://schemas.openxmlformats.org/officeDocument/2006/relationships/hyperlink" Target="http://dos.myflorida.com/library-archives/records-management/general-records-schedu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lbog.edu/documents_regulations/regulations/2_003fin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9661"/>
            <a:ext cx="9144000" cy="2387600"/>
          </a:xfrm>
        </p:spPr>
        <p:txBody>
          <a:bodyPr/>
          <a:lstStyle/>
          <a:p>
            <a:r>
              <a:rPr lang="en-US" dirty="0" smtClean="0"/>
              <a:t>Tools of the Trade</a:t>
            </a:r>
            <a:endParaRPr lang="en-US" dirty="0"/>
          </a:p>
        </p:txBody>
      </p:sp>
      <p:sp>
        <p:nvSpPr>
          <p:cNvPr id="3" name="Subtitle 2"/>
          <p:cNvSpPr>
            <a:spLocks noGrp="1"/>
          </p:cNvSpPr>
          <p:nvPr>
            <p:ph type="subTitle" idx="1"/>
          </p:nvPr>
        </p:nvSpPr>
        <p:spPr>
          <a:xfrm>
            <a:off x="1524000" y="2253788"/>
            <a:ext cx="9144000" cy="1288473"/>
          </a:xfrm>
        </p:spPr>
        <p:txBody>
          <a:bodyPr>
            <a:normAutofit/>
          </a:bodyPr>
          <a:lstStyle/>
          <a:p>
            <a:r>
              <a:rPr lang="en-US" sz="2800" dirty="0" smtClean="0"/>
              <a:t>Isis Carbajal de </a:t>
            </a:r>
            <a:r>
              <a:rPr lang="en-US" sz="2800" dirty="0" smtClean="0"/>
              <a:t>Garcia</a:t>
            </a:r>
          </a:p>
          <a:p>
            <a:r>
              <a:rPr lang="en-US" sz="2800" dirty="0" smtClean="0"/>
              <a:t>Attorney-at-Law</a:t>
            </a:r>
            <a:endParaRPr lang="en-US" sz="2800" dirty="0"/>
          </a:p>
        </p:txBody>
      </p:sp>
      <p:pic>
        <p:nvPicPr>
          <p:cNvPr id="1026" name="Picture 3" descr="http://www.flbog.edu/_img_2010/Explore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3113651"/>
            <a:ext cx="3409949" cy="333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 SELECTIVE LAWS OF INTEREST</a:t>
            </a:r>
            <a:endParaRPr lang="en-US" dirty="0"/>
          </a:p>
        </p:txBody>
      </p:sp>
      <p:sp>
        <p:nvSpPr>
          <p:cNvPr id="3" name="Content Placeholder 2"/>
          <p:cNvSpPr>
            <a:spLocks noGrp="1"/>
          </p:cNvSpPr>
          <p:nvPr>
            <p:ph idx="1"/>
          </p:nvPr>
        </p:nvSpPr>
        <p:spPr>
          <a:xfrm>
            <a:off x="552892" y="1690688"/>
            <a:ext cx="11639107" cy="5167312"/>
          </a:xfrm>
        </p:spPr>
        <p:txBody>
          <a:bodyPr>
            <a:normAutofit/>
          </a:bodyPr>
          <a:lstStyle/>
          <a:p>
            <a:pPr marL="0" indent="0">
              <a:buNone/>
            </a:pPr>
            <a:r>
              <a:rPr lang="en-US" b="1" dirty="0" smtClean="0"/>
              <a:t>	D. FIRST AMMENDMENT RIGHTS AND ACADEMIC FREEDOM</a:t>
            </a:r>
          </a:p>
          <a:p>
            <a:pPr marL="0" indent="0">
              <a:lnSpc>
                <a:spcPct val="110000"/>
              </a:lnSpc>
              <a:buNone/>
            </a:pPr>
            <a:r>
              <a:rPr lang="en-US" sz="2400" b="1" dirty="0"/>
              <a:t>First Amendment Rights Differ from Academic Freedom</a:t>
            </a:r>
          </a:p>
          <a:p>
            <a:pPr marL="0" indent="0">
              <a:lnSpc>
                <a:spcPct val="110000"/>
              </a:lnSpc>
              <a:buNone/>
            </a:pPr>
            <a:r>
              <a:rPr lang="en-US" sz="2400" dirty="0"/>
              <a:t>•	Under the First Amendment of the U.S. Constitution the government “may not abridge the right of speech.”</a:t>
            </a:r>
          </a:p>
          <a:p>
            <a:pPr marL="0" indent="0">
              <a:lnSpc>
                <a:spcPct val="110000"/>
              </a:lnSpc>
              <a:buNone/>
            </a:pPr>
            <a:r>
              <a:rPr lang="en-US" sz="2400" dirty="0"/>
              <a:t>•	Academic Freedom is a tradition in academe recognized by the American Association of University Professors and applicable to both state and private educational institutions. It is not based on law, but courts have recognized it as an academic principle.</a:t>
            </a:r>
          </a:p>
          <a:p>
            <a:pPr marL="0" indent="0">
              <a:lnSpc>
                <a:spcPct val="110000"/>
              </a:lnSpc>
              <a:buNone/>
            </a:pPr>
            <a:r>
              <a:rPr lang="en-US" sz="2400" dirty="0"/>
              <a:t>•	For public institutions, the ability to restrict the speech of its employees is limited by a test the U.S. Supreme Court originally outlined in 1968 that requires a determination of whether the employee speaks on a matter of public concern.</a:t>
            </a:r>
          </a:p>
          <a:p>
            <a:pPr marL="0" indent="0">
              <a:lnSpc>
                <a:spcPct val="110000"/>
              </a:lnSpc>
              <a:buNone/>
            </a:pPr>
            <a:endParaRPr lang="en-US" sz="2400" dirty="0"/>
          </a:p>
          <a:p>
            <a:endParaRPr lang="en-US" sz="1600" dirty="0"/>
          </a:p>
          <a:p>
            <a:pPr marL="0" indent="0">
              <a:buNone/>
            </a:pPr>
            <a:endParaRPr lang="en-US" dirty="0"/>
          </a:p>
        </p:txBody>
      </p:sp>
    </p:spTree>
    <p:extLst>
      <p:ext uri="{BB962C8B-B14F-4D97-AF65-F5344CB8AC3E}">
        <p14:creationId xmlns:p14="http://schemas.microsoft.com/office/powerpoint/2010/main" val="32992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498" y="1265275"/>
            <a:ext cx="10568762" cy="5822363"/>
          </a:xfrm>
          <a:prstGeom prst="rect">
            <a:avLst/>
          </a:prstGeom>
        </p:spPr>
        <p:txBody>
          <a:bodyPr wrap="square">
            <a:spAutoFit/>
          </a:bodyPr>
          <a:lstStyle/>
          <a:p>
            <a:pPr indent="457200">
              <a:lnSpc>
                <a:spcPct val="107000"/>
              </a:lnSpc>
            </a:pPr>
            <a:r>
              <a:rPr lang="en-US" sz="1400" dirty="0">
                <a:latin typeface="Calibri (Body)"/>
                <a:ea typeface="Calibri" panose="020F0502020204030204" pitchFamily="34" charset="0"/>
                <a:cs typeface="Times New Roman" panose="02020603050405020304" pitchFamily="18" charset="0"/>
              </a:rPr>
              <a:t> </a:t>
            </a:r>
            <a:r>
              <a:rPr lang="en-US" sz="2400" b="1" dirty="0">
                <a:latin typeface="Calibri (Body)"/>
                <a:ea typeface="Calibri" panose="020F0502020204030204" pitchFamily="34" charset="0"/>
                <a:cs typeface="Times New Roman" panose="02020603050405020304" pitchFamily="18" charset="0"/>
              </a:rPr>
              <a:t>First Amendment Analysis for Public Academic Institutions</a:t>
            </a:r>
            <a:r>
              <a:rPr lang="en-US" sz="2400" dirty="0">
                <a:latin typeface="Calibri (Body)"/>
                <a:ea typeface="Calibri" panose="020F0502020204030204" pitchFamily="34" charset="0"/>
                <a:cs typeface="Times New Roman" panose="02020603050405020304" pitchFamily="18" charset="0"/>
              </a:rPr>
              <a:t>:</a:t>
            </a:r>
          </a:p>
          <a:p>
            <a:pPr indent="457200">
              <a:lnSpc>
                <a:spcPct val="107000"/>
              </a:lnSpc>
            </a:pP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a:latin typeface="Calibri (Body)"/>
                <a:ea typeface="Calibri" panose="020F0502020204030204" pitchFamily="34" charset="0"/>
                <a:cs typeface="Times New Roman" panose="02020603050405020304" pitchFamily="18" charset="0"/>
              </a:rPr>
              <a:t>•	What constitutes a matter of public concern? Any speech that relates to any matter of political, social, or other concern to the community falls under this category. </a:t>
            </a:r>
          </a:p>
          <a:p>
            <a:pPr indent="457200">
              <a:lnSpc>
                <a:spcPct val="107000"/>
              </a:lnSpc>
            </a:pPr>
            <a:r>
              <a:rPr lang="en-US" sz="2400" dirty="0">
                <a:latin typeface="Calibri (Body)"/>
                <a:ea typeface="Calibri" panose="020F0502020204030204" pitchFamily="34" charset="0"/>
                <a:cs typeface="Times New Roman" panose="02020603050405020304" pitchFamily="18" charset="0"/>
              </a:rPr>
              <a:t>•	What kind of speech does not address a matter of public concern? When a public employee’s speech is purely job-related or made pursuant to his/her official duties, the employee’s speech will not be deemed a matter of public concern. </a:t>
            </a:r>
            <a:endParaRPr lang="en-US" sz="2400" dirty="0" smtClean="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a:latin typeface="Calibri (Body)"/>
                <a:ea typeface="Calibri" panose="020F0502020204030204" pitchFamily="34" charset="0"/>
                <a:cs typeface="Times New Roman" panose="02020603050405020304" pitchFamily="18" charset="0"/>
              </a:rPr>
              <a:t>•	Is speech related to scholarship or teaching part of the faculty member’s professional responsibilities and thus not protected under the rubric of “public concern”? </a:t>
            </a:r>
          </a:p>
          <a:p>
            <a:pPr indent="457200">
              <a:lnSpc>
                <a:spcPct val="107000"/>
              </a:lnSpc>
            </a:pPr>
            <a:r>
              <a:rPr lang="en-US" sz="2400" dirty="0">
                <a:latin typeface="Calibri (Body)"/>
                <a:ea typeface="Calibri" panose="020F0502020204030204" pitchFamily="34" charset="0"/>
                <a:cs typeface="Times New Roman" panose="02020603050405020304" pitchFamily="18" charset="0"/>
              </a:rPr>
              <a:t>o	Examples of employee’s speech made pursuant to </a:t>
            </a:r>
            <a:r>
              <a:rPr lang="en-US" sz="2400" dirty="0" smtClean="0">
                <a:latin typeface="Calibri (Body)"/>
                <a:ea typeface="Calibri" panose="020F0502020204030204" pitchFamily="34" charset="0"/>
                <a:cs typeface="Times New Roman" panose="02020603050405020304" pitchFamily="18" charset="0"/>
              </a:rPr>
              <a:t>duties.</a:t>
            </a:r>
          </a:p>
          <a:p>
            <a:pPr indent="457200">
              <a:lnSpc>
                <a:spcPct val="107000"/>
              </a:lnSpc>
            </a:pPr>
            <a:r>
              <a:rPr lang="en-US" sz="2400" dirty="0">
                <a:latin typeface="Calibri (Body)"/>
                <a:ea typeface="Calibri" panose="020F0502020204030204" pitchFamily="34" charset="0"/>
                <a:cs typeface="Times New Roman" panose="02020603050405020304" pitchFamily="18" charset="0"/>
              </a:rPr>
              <a:t>o	Examples of employee’s speech </a:t>
            </a:r>
            <a:r>
              <a:rPr lang="en-US" sz="2400" dirty="0" smtClean="0">
                <a:latin typeface="Calibri (Body)"/>
                <a:ea typeface="Calibri" panose="020F0502020204030204" pitchFamily="34" charset="0"/>
                <a:cs typeface="Times New Roman" panose="02020603050405020304" pitchFamily="18" charset="0"/>
              </a:rPr>
              <a:t>not made </a:t>
            </a:r>
            <a:r>
              <a:rPr lang="en-US" sz="2400" dirty="0">
                <a:latin typeface="Calibri (Body)"/>
                <a:ea typeface="Calibri" panose="020F0502020204030204" pitchFamily="34" charset="0"/>
                <a:cs typeface="Times New Roman" panose="02020603050405020304" pitchFamily="18" charset="0"/>
              </a:rPr>
              <a:t>pursuant to </a:t>
            </a:r>
            <a:r>
              <a:rPr lang="en-US" sz="2400" dirty="0" smtClean="0">
                <a:latin typeface="Calibri (Body)"/>
                <a:ea typeface="Calibri" panose="020F0502020204030204" pitchFamily="34" charset="0"/>
                <a:cs typeface="Times New Roman" panose="02020603050405020304" pitchFamily="18" charset="0"/>
              </a:rPr>
              <a:t>duties.</a:t>
            </a: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endParaRPr lang="en-US" sz="1200" dirty="0" smtClean="0">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04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516" y="1002871"/>
            <a:ext cx="10586484" cy="4834400"/>
          </a:xfrm>
          <a:prstGeom prst="rect">
            <a:avLst/>
          </a:prstGeom>
        </p:spPr>
        <p:txBody>
          <a:bodyPr wrap="square">
            <a:spAutoFit/>
          </a:bodyPr>
          <a:lstStyle/>
          <a:p>
            <a:pPr>
              <a:lnSpc>
                <a:spcPct val="107000"/>
              </a:lnSpc>
            </a:pPr>
            <a:r>
              <a:rPr lang="en-US" sz="2400" b="1" dirty="0">
                <a:latin typeface="Calibri (Body)"/>
                <a:ea typeface="Times New Roman" panose="02020603050405020304" pitchFamily="18" charset="0"/>
                <a:cs typeface="Times New Roman" panose="02020603050405020304" pitchFamily="18" charset="0"/>
              </a:rPr>
              <a:t>Are Facebook and other social media postings protected by the First Amendment?</a:t>
            </a: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endParaRPr lang="en-US" sz="2400" dirty="0" smtClean="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a:latin typeface="Calibri (Body)"/>
                <a:ea typeface="Calibri" panose="020F0502020204030204" pitchFamily="34" charset="0"/>
                <a:cs typeface="Times New Roman" panose="02020603050405020304" pitchFamily="18" charset="0"/>
              </a:rPr>
              <a:t> To determine whether an employee’s speech is a matter of public concern, the courts consider the content, form, and context of the speech</a:t>
            </a:r>
            <a:r>
              <a:rPr lang="en-US" sz="2400" dirty="0" smtClean="0">
                <a:latin typeface="Calibri (Body)"/>
                <a:ea typeface="Calibri" panose="020F0502020204030204" pitchFamily="34" charset="0"/>
                <a:cs typeface="Times New Roman" panose="02020603050405020304" pitchFamily="18" charset="0"/>
              </a:rPr>
              <a:t>.</a:t>
            </a: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 </a:t>
            </a: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Courts </a:t>
            </a:r>
            <a:r>
              <a:rPr lang="en-US" sz="2400" dirty="0">
                <a:latin typeface="Calibri (Body)"/>
                <a:ea typeface="Calibri" panose="020F0502020204030204" pitchFamily="34" charset="0"/>
                <a:cs typeface="Times New Roman" panose="02020603050405020304" pitchFamily="18" charset="0"/>
              </a:rPr>
              <a:t>have begun to develop rules to guide employers and employees debating the level of protection afforded to employee comments made on social media like Facebook, Twitter, etc. </a:t>
            </a:r>
            <a:endParaRPr lang="en-US" sz="2400" dirty="0" smtClean="0">
              <a:latin typeface="Calibri (Body)"/>
              <a:ea typeface="Calibri" panose="020F0502020204030204" pitchFamily="34" charset="0"/>
              <a:cs typeface="Times New Roman" panose="02020603050405020304" pitchFamily="18" charset="0"/>
            </a:endParaRPr>
          </a:p>
          <a:p>
            <a:pPr indent="457200">
              <a:lnSpc>
                <a:spcPct val="107000"/>
              </a:lnSpc>
            </a:pP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An </a:t>
            </a:r>
            <a:r>
              <a:rPr lang="en-US" sz="2400" dirty="0">
                <a:latin typeface="Calibri (Body)"/>
                <a:ea typeface="Calibri" panose="020F0502020204030204" pitchFamily="34" charset="0"/>
                <a:cs typeface="Times New Roman" panose="02020603050405020304" pitchFamily="18" charset="0"/>
              </a:rPr>
              <a:t>individual’s First Amendment interest in posting on Facebook is reduced when he or she configures such posts to be private.</a:t>
            </a:r>
          </a:p>
        </p:txBody>
      </p:sp>
    </p:spTree>
    <p:extLst>
      <p:ext uri="{BB962C8B-B14F-4D97-AF65-F5344CB8AC3E}">
        <p14:creationId xmlns:p14="http://schemas.microsoft.com/office/powerpoint/2010/main" val="2862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516" y="328071"/>
            <a:ext cx="10586484" cy="5855257"/>
          </a:xfrm>
          <a:prstGeom prst="rect">
            <a:avLst/>
          </a:prstGeom>
        </p:spPr>
        <p:txBody>
          <a:bodyPr wrap="square">
            <a:spAutoFit/>
          </a:bodyPr>
          <a:lstStyle/>
          <a:p>
            <a:pPr>
              <a:lnSpc>
                <a:spcPct val="107000"/>
              </a:lnSpc>
            </a:pPr>
            <a:r>
              <a:rPr lang="en-US" sz="2400" b="1" dirty="0">
                <a:latin typeface="Calibri (Body)"/>
                <a:ea typeface="Calibri" panose="020F0502020204030204" pitchFamily="34" charset="0"/>
                <a:cs typeface="Times New Roman" panose="02020603050405020304" pitchFamily="18" charset="0"/>
              </a:rPr>
              <a:t>How are the rights of public employers and employees balanced?</a:t>
            </a:r>
            <a:endParaRPr lang="en-US" sz="2400" dirty="0">
              <a:latin typeface="Calibri (Body)"/>
              <a:ea typeface="Calibri" panose="020F0502020204030204" pitchFamily="34" charset="0"/>
              <a:cs typeface="Times New Roman" panose="02020603050405020304" pitchFamily="18" charset="0"/>
            </a:endParaRPr>
          </a:p>
          <a:p>
            <a:pPr>
              <a:lnSpc>
                <a:spcPct val="107000"/>
              </a:lnSpc>
            </a:pPr>
            <a:r>
              <a:rPr lang="en-US" sz="2400" dirty="0">
                <a:latin typeface="Calibri (Body)"/>
                <a:ea typeface="Calibri" panose="020F0502020204030204" pitchFamily="34" charset="0"/>
                <a:cs typeface="Times New Roman" panose="02020603050405020304" pitchFamily="18" charset="0"/>
              </a:rPr>
              <a:t> </a:t>
            </a:r>
          </a:p>
          <a:p>
            <a:pPr indent="457200">
              <a:lnSpc>
                <a:spcPct val="107000"/>
              </a:lnSpc>
            </a:pPr>
            <a:r>
              <a:rPr lang="en-US" sz="2400" dirty="0">
                <a:latin typeface="Calibri (Body)"/>
                <a:ea typeface="Calibri" panose="020F0502020204030204" pitchFamily="34" charset="0"/>
                <a:cs typeface="Times New Roman" panose="02020603050405020304" pitchFamily="18" charset="0"/>
              </a:rPr>
              <a:t>The analysis the courts undertake involves a balancing test between the freedom of speech of the employee and the interest of the employer to an efficient and effective working operation. </a:t>
            </a:r>
            <a:endParaRPr lang="en-US" sz="2400" dirty="0" smtClean="0">
              <a:latin typeface="Calibri (Body)"/>
              <a:ea typeface="Calibri" panose="020F0502020204030204" pitchFamily="34" charset="0"/>
              <a:cs typeface="Times New Roman" panose="02020603050405020304" pitchFamily="18" charset="0"/>
            </a:endParaRPr>
          </a:p>
          <a:p>
            <a:pPr indent="457200">
              <a:lnSpc>
                <a:spcPct val="107000"/>
              </a:lnSpc>
            </a:pP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This </a:t>
            </a:r>
            <a:r>
              <a:rPr lang="en-US" sz="2400" dirty="0">
                <a:latin typeface="Calibri (Body)"/>
                <a:ea typeface="Calibri" panose="020F0502020204030204" pitchFamily="34" charset="0"/>
                <a:cs typeface="Times New Roman" panose="02020603050405020304" pitchFamily="18" charset="0"/>
              </a:rPr>
              <a:t>balancing test reflects the </a:t>
            </a:r>
            <a:r>
              <a:rPr lang="en-US" sz="2400" dirty="0" smtClean="0">
                <a:latin typeface="Calibri (Body)"/>
                <a:ea typeface="Calibri" panose="020F0502020204030204" pitchFamily="34" charset="0"/>
                <a:cs typeface="Times New Roman" panose="02020603050405020304" pitchFamily="18" charset="0"/>
              </a:rPr>
              <a:t>latitude that must be given to government </a:t>
            </a:r>
            <a:r>
              <a:rPr lang="en-US" sz="2400" dirty="0">
                <a:latin typeface="Calibri (Body)"/>
                <a:ea typeface="Calibri" panose="020F0502020204030204" pitchFamily="34" charset="0"/>
                <a:cs typeface="Times New Roman" panose="02020603050405020304" pitchFamily="18" charset="0"/>
              </a:rPr>
              <a:t>employers </a:t>
            </a:r>
            <a:r>
              <a:rPr lang="en-US" sz="2400" dirty="0" smtClean="0">
                <a:latin typeface="Calibri (Body)"/>
                <a:ea typeface="Calibri" panose="020F0502020204030204" pitchFamily="34" charset="0"/>
                <a:cs typeface="Times New Roman" panose="02020603050405020304" pitchFamily="18" charset="0"/>
              </a:rPr>
              <a:t>to manage </a:t>
            </a:r>
            <a:r>
              <a:rPr lang="en-US" sz="2400" dirty="0">
                <a:latin typeface="Calibri (Body)"/>
                <a:ea typeface="Calibri" panose="020F0502020204030204" pitchFamily="34" charset="0"/>
                <a:cs typeface="Times New Roman" panose="02020603050405020304" pitchFamily="18" charset="0"/>
              </a:rPr>
              <a:t>their </a:t>
            </a:r>
            <a:r>
              <a:rPr lang="en-US" sz="2400" dirty="0" smtClean="0">
                <a:latin typeface="Calibri (Body)"/>
                <a:ea typeface="Calibri" panose="020F0502020204030204" pitchFamily="34" charset="0"/>
                <a:cs typeface="Times New Roman" panose="02020603050405020304" pitchFamily="18" charset="0"/>
              </a:rPr>
              <a:t>offices - </a:t>
            </a:r>
            <a:r>
              <a:rPr lang="en-US" sz="2400" dirty="0">
                <a:latin typeface="Calibri (Body)"/>
                <a:ea typeface="Calibri" panose="020F0502020204030204" pitchFamily="34" charset="0"/>
                <a:cs typeface="Times New Roman" panose="02020603050405020304" pitchFamily="18" charset="0"/>
              </a:rPr>
              <a:t>without </a:t>
            </a:r>
            <a:r>
              <a:rPr lang="en-US" sz="2400" dirty="0" smtClean="0">
                <a:latin typeface="Calibri (Body)"/>
                <a:ea typeface="Calibri" panose="020F0502020204030204" pitchFamily="34" charset="0"/>
                <a:cs typeface="Times New Roman" panose="02020603050405020304" pitchFamily="18" charset="0"/>
              </a:rPr>
              <a:t>intrusion by the courts  </a:t>
            </a:r>
            <a:r>
              <a:rPr lang="en-US" sz="2400" dirty="0">
                <a:latin typeface="Calibri (Body)"/>
                <a:ea typeface="Calibri" panose="020F0502020204030204" pitchFamily="34" charset="0"/>
                <a:cs typeface="Times New Roman" panose="02020603050405020304" pitchFamily="18" charset="0"/>
              </a:rPr>
              <a:t>in the name of the First </a:t>
            </a:r>
            <a:r>
              <a:rPr lang="en-US" sz="2400" dirty="0" smtClean="0">
                <a:latin typeface="Calibri (Body)"/>
                <a:ea typeface="Calibri" panose="020F0502020204030204" pitchFamily="34" charset="0"/>
                <a:cs typeface="Times New Roman" panose="02020603050405020304" pitchFamily="18" charset="0"/>
              </a:rPr>
              <a:t>Amendment - </a:t>
            </a:r>
            <a:r>
              <a:rPr lang="en-US" sz="2400" dirty="0">
                <a:latin typeface="Calibri (Body)"/>
                <a:ea typeface="Calibri" panose="020F0502020204030204" pitchFamily="34" charset="0"/>
                <a:cs typeface="Times New Roman" panose="02020603050405020304" pitchFamily="18" charset="0"/>
              </a:rPr>
              <a:t>and </a:t>
            </a:r>
            <a:r>
              <a:rPr lang="en-US" sz="2400" dirty="0" smtClean="0">
                <a:latin typeface="Calibri (Body)"/>
                <a:ea typeface="Calibri" panose="020F0502020204030204" pitchFamily="34" charset="0"/>
                <a:cs typeface="Times New Roman" panose="02020603050405020304" pitchFamily="18" charset="0"/>
              </a:rPr>
              <a:t> to take </a:t>
            </a:r>
            <a:r>
              <a:rPr lang="en-US" sz="2400" dirty="0">
                <a:latin typeface="Calibri (Body)"/>
                <a:ea typeface="Calibri" panose="020F0502020204030204" pitchFamily="34" charset="0"/>
                <a:cs typeface="Times New Roman" panose="02020603050405020304" pitchFamily="18" charset="0"/>
              </a:rPr>
              <a:t>action against employees who engage in speech that ‘may unreasonably disrupt the conduct of government operations</a:t>
            </a:r>
            <a:r>
              <a:rPr lang="en-US" sz="2400" dirty="0" smtClean="0">
                <a:latin typeface="Calibri (Body)"/>
                <a:ea typeface="Calibri" panose="020F0502020204030204" pitchFamily="34" charset="0"/>
                <a:cs typeface="Times New Roman" panose="02020603050405020304" pitchFamily="18" charset="0"/>
              </a:rPr>
              <a:t>. </a:t>
            </a:r>
          </a:p>
          <a:p>
            <a:pPr indent="457200">
              <a:lnSpc>
                <a:spcPct val="107000"/>
              </a:lnSpc>
            </a:pP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The </a:t>
            </a:r>
            <a:r>
              <a:rPr lang="en-US" sz="2400" dirty="0">
                <a:latin typeface="Calibri (Body)"/>
                <a:ea typeface="Calibri" panose="020F0502020204030204" pitchFamily="34" charset="0"/>
                <a:cs typeface="Times New Roman" panose="02020603050405020304" pitchFamily="18" charset="0"/>
              </a:rPr>
              <a:t>focus of this test is at the “manner, time, and place” of the challenged speech and “the context” in which it arose. </a:t>
            </a:r>
          </a:p>
          <a:p>
            <a:pPr indent="457200">
              <a:lnSpc>
                <a:spcPct val="107000"/>
              </a:lnSpc>
            </a:pPr>
            <a:endParaRPr lang="en-US" sz="1400" dirty="0">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2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4102" y="563526"/>
            <a:ext cx="8537944" cy="5710922"/>
          </a:xfrm>
          <a:prstGeom prst="rect">
            <a:avLst/>
          </a:prstGeom>
        </p:spPr>
        <p:txBody>
          <a:bodyPr wrap="square">
            <a:spAutoFit/>
          </a:bodyPr>
          <a:lstStyle/>
          <a:p>
            <a:pPr>
              <a:lnSpc>
                <a:spcPct val="107000"/>
              </a:lnSpc>
            </a:pPr>
            <a:r>
              <a:rPr lang="en-US" sz="1200" dirty="0">
                <a:latin typeface="Calibri (Body)"/>
                <a:ea typeface="Times New Roman" panose="02020603050405020304" pitchFamily="18" charset="0"/>
                <a:cs typeface="Times New Roman" panose="02020603050405020304" pitchFamily="18" charset="0"/>
              </a:rPr>
              <a:t> </a:t>
            </a:r>
            <a:endParaRPr lang="en-US" sz="1100" dirty="0">
              <a:latin typeface="Calibri (Body)"/>
              <a:ea typeface="Calibri" panose="020F0502020204030204" pitchFamily="34" charset="0"/>
              <a:cs typeface="Times New Roman" panose="02020603050405020304" pitchFamily="18" charset="0"/>
            </a:endParaRPr>
          </a:p>
          <a:p>
            <a:pPr>
              <a:lnSpc>
                <a:spcPct val="107000"/>
              </a:lnSpc>
            </a:pPr>
            <a:r>
              <a:rPr lang="en-US" sz="2400" b="1" dirty="0">
                <a:latin typeface="Calibri (Body)"/>
                <a:ea typeface="Calibri" panose="020F0502020204030204" pitchFamily="34" charset="0"/>
                <a:cs typeface="Times New Roman" panose="02020603050405020304" pitchFamily="18" charset="0"/>
              </a:rPr>
              <a:t>Who has the ultimate burden of showing that the negative employment action was motivated by the employee’s speech?</a:t>
            </a:r>
            <a:endParaRPr lang="en-US" sz="2400" dirty="0">
              <a:latin typeface="Calibri (Body)"/>
              <a:ea typeface="Calibri" panose="020F0502020204030204" pitchFamily="34" charset="0"/>
              <a:cs typeface="Times New Roman" panose="02020603050405020304" pitchFamily="18" charset="0"/>
            </a:endParaRPr>
          </a:p>
          <a:p>
            <a:pPr>
              <a:lnSpc>
                <a:spcPct val="107000"/>
              </a:lnSpc>
            </a:pPr>
            <a:r>
              <a:rPr lang="en-US" sz="2400" dirty="0">
                <a:latin typeface="Calibri (Body)"/>
                <a:ea typeface="Calibri" panose="020F0502020204030204" pitchFamily="34" charset="0"/>
                <a:cs typeface="Times New Roman" panose="02020603050405020304" pitchFamily="18" charset="0"/>
              </a:rPr>
              <a:t> </a:t>
            </a:r>
          </a:p>
          <a:p>
            <a:pPr indent="457200">
              <a:lnSpc>
                <a:spcPct val="107000"/>
              </a:lnSpc>
            </a:pPr>
            <a:r>
              <a:rPr lang="en-US" sz="2400" dirty="0">
                <a:latin typeface="Calibri (Body)"/>
                <a:ea typeface="Calibri" panose="020F0502020204030204" pitchFamily="34" charset="0"/>
                <a:cs typeface="Times New Roman" panose="02020603050405020304" pitchFamily="18" charset="0"/>
              </a:rPr>
              <a:t>If the employee is found to have spoken on a matter of public concern and his/her interests outweigh that of the employer, the employee must still show that the speech played a substantial part in the adverse employment action.  </a:t>
            </a:r>
            <a:endParaRPr lang="en-US" sz="2400" dirty="0" smtClean="0">
              <a:latin typeface="Calibri (Body)"/>
              <a:ea typeface="Calibri" panose="020F0502020204030204" pitchFamily="34" charset="0"/>
              <a:cs typeface="Times New Roman" panose="02020603050405020304" pitchFamily="18" charset="0"/>
            </a:endParaRPr>
          </a:p>
          <a:p>
            <a:pPr indent="457200">
              <a:lnSpc>
                <a:spcPct val="107000"/>
              </a:lnSpc>
            </a:pPr>
            <a:endParaRPr lang="en-US" sz="2400" dirty="0">
              <a:latin typeface="Calibri (Body)"/>
              <a:ea typeface="Calibri" panose="020F0502020204030204" pitchFamily="34" charset="0"/>
              <a:cs typeface="Times New Roman" panose="02020603050405020304" pitchFamily="18" charset="0"/>
            </a:endParaRPr>
          </a:p>
          <a:p>
            <a:pPr indent="457200">
              <a:lnSpc>
                <a:spcPct val="107000"/>
              </a:lnSpc>
            </a:pPr>
            <a:r>
              <a:rPr lang="en-US" sz="2400" dirty="0" smtClean="0">
                <a:latin typeface="Calibri (Body)"/>
                <a:ea typeface="Calibri" panose="020F0502020204030204" pitchFamily="34" charset="0"/>
                <a:cs typeface="Times New Roman" panose="02020603050405020304" pitchFamily="18" charset="0"/>
              </a:rPr>
              <a:t>If </a:t>
            </a:r>
            <a:r>
              <a:rPr lang="en-US" sz="2400" dirty="0">
                <a:latin typeface="Calibri (Body)"/>
                <a:ea typeface="Calibri" panose="020F0502020204030204" pitchFamily="34" charset="0"/>
                <a:cs typeface="Times New Roman" panose="02020603050405020304" pitchFamily="18" charset="0"/>
              </a:rPr>
              <a:t>the employer can show by a preponderance of evidence that it would have made the same decision even in the absence of the protected speech, the employer prevails.,  </a:t>
            </a:r>
          </a:p>
          <a:p>
            <a:pPr>
              <a:lnSpc>
                <a:spcPct val="107000"/>
              </a:lnSpc>
              <a:spcAft>
                <a:spcPts val="800"/>
              </a:spcAft>
            </a:pPr>
            <a:r>
              <a:rPr lang="en-US" sz="2400" dirty="0">
                <a:latin typeface="Calibri (Body)"/>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Body)"/>
                <a:ea typeface="Calibri" panose="020F0502020204030204" pitchFamily="34" charset="0"/>
                <a:cs typeface="Times New Roman" panose="02020603050405020304" pitchFamily="18" charset="0"/>
              </a:rPr>
              <a:t> </a:t>
            </a:r>
            <a:endParaRPr lang="en-US" sz="1100" dirty="0">
              <a:effectLst/>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43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5576" y="980230"/>
            <a:ext cx="10189028" cy="6001643"/>
          </a:xfrm>
          <a:prstGeom prst="rect">
            <a:avLst/>
          </a:prstGeom>
        </p:spPr>
        <p:txBody>
          <a:bodyPr wrap="square">
            <a:spAutoFit/>
          </a:bodyPr>
          <a:lstStyle/>
          <a:p>
            <a:r>
              <a:rPr lang="en-US" sz="2400" b="1" dirty="0"/>
              <a:t>What are relevant factors considered in determining motivation?</a:t>
            </a:r>
          </a:p>
          <a:p>
            <a:r>
              <a:rPr lang="en-US" sz="2400" dirty="0" smtClean="0"/>
              <a:t>•  Whether </a:t>
            </a:r>
            <a:r>
              <a:rPr lang="en-US" sz="2400" dirty="0"/>
              <a:t>adverse action closely followed the protected speech</a:t>
            </a:r>
            <a:r>
              <a:rPr lang="en-US" sz="2400" dirty="0" smtClean="0"/>
              <a:t>.</a:t>
            </a:r>
          </a:p>
          <a:p>
            <a:endParaRPr lang="en-US" sz="2400" dirty="0"/>
          </a:p>
          <a:p>
            <a:r>
              <a:rPr lang="en-US" sz="2400" dirty="0" smtClean="0"/>
              <a:t>•   Whether </a:t>
            </a:r>
            <a:r>
              <a:rPr lang="en-US" sz="2400" dirty="0"/>
              <a:t>the employee showed that other explanations for the adverse action were </a:t>
            </a:r>
            <a:r>
              <a:rPr lang="en-US" sz="2400" dirty="0" err="1"/>
              <a:t>pretextual</a:t>
            </a:r>
            <a:r>
              <a:rPr lang="en-US" sz="2400" dirty="0" smtClean="0"/>
              <a:t>.</a:t>
            </a:r>
          </a:p>
          <a:p>
            <a:endParaRPr lang="en-US" sz="2400" dirty="0"/>
          </a:p>
          <a:p>
            <a:r>
              <a:rPr lang="en-US" sz="2400" dirty="0" smtClean="0"/>
              <a:t>•   Whether </a:t>
            </a:r>
            <a:r>
              <a:rPr lang="en-US" sz="2400" dirty="0"/>
              <a:t>the employer made comments connecting the adverse action to protected speech</a:t>
            </a:r>
            <a:r>
              <a:rPr lang="en-US" sz="2400" dirty="0" smtClean="0"/>
              <a:t>.</a:t>
            </a:r>
          </a:p>
          <a:p>
            <a:endParaRPr lang="en-US" sz="2400" dirty="0"/>
          </a:p>
          <a:p>
            <a:r>
              <a:rPr lang="en-US" sz="2400" dirty="0" smtClean="0"/>
              <a:t>•   Whether </a:t>
            </a:r>
            <a:r>
              <a:rPr lang="en-US" sz="2400" dirty="0"/>
              <a:t>the employer provided varied explanations for the adverse </a:t>
            </a:r>
            <a:r>
              <a:rPr lang="en-US" sz="2400" dirty="0" smtClean="0"/>
              <a:t>action.</a:t>
            </a:r>
          </a:p>
          <a:p>
            <a:endParaRPr lang="en-US" sz="2400" dirty="0"/>
          </a:p>
          <a:p>
            <a:r>
              <a:rPr lang="en-US" sz="2400" dirty="0" smtClean="0"/>
              <a:t>•   Whether </a:t>
            </a:r>
            <a:r>
              <a:rPr lang="en-US" sz="2400" dirty="0"/>
              <a:t>there was evidence of management's hostility</a:t>
            </a:r>
            <a:r>
              <a:rPr lang="en-US" sz="2400" dirty="0" smtClean="0"/>
              <a:t>.</a:t>
            </a:r>
          </a:p>
          <a:p>
            <a:endParaRPr lang="en-US" sz="2400" dirty="0"/>
          </a:p>
          <a:p>
            <a:r>
              <a:rPr lang="en-US" sz="2400" dirty="0" smtClean="0"/>
              <a:t>•    Whether </a:t>
            </a:r>
            <a:r>
              <a:rPr lang="en-US" sz="2400" dirty="0"/>
              <a:t>the employer </a:t>
            </a:r>
            <a:r>
              <a:rPr lang="en-US" sz="2400" dirty="0" smtClean="0"/>
              <a:t>had </a:t>
            </a:r>
            <a:r>
              <a:rPr lang="en-US" sz="2400" dirty="0"/>
              <a:t>a motive to </a:t>
            </a:r>
            <a:r>
              <a:rPr lang="en-US" sz="2400" dirty="0" smtClean="0"/>
              <a:t>retaliate, </a:t>
            </a:r>
            <a:r>
              <a:rPr lang="en-US" sz="2400" dirty="0"/>
              <a:t>w</a:t>
            </a:r>
            <a:r>
              <a:rPr lang="en-US" sz="2400" dirty="0" smtClean="0"/>
              <a:t>ho </a:t>
            </a:r>
            <a:r>
              <a:rPr lang="en-US" sz="2400" dirty="0"/>
              <a:t>initiated </a:t>
            </a:r>
            <a:r>
              <a:rPr lang="en-US" sz="2400" dirty="0" smtClean="0"/>
              <a:t>the adverse </a:t>
            </a:r>
            <a:r>
              <a:rPr lang="en-US" sz="2400" dirty="0"/>
              <a:t>action against the employee and </a:t>
            </a:r>
            <a:r>
              <a:rPr lang="en-US" sz="2400" dirty="0" smtClean="0"/>
              <a:t>when. </a:t>
            </a:r>
          </a:p>
          <a:p>
            <a:endParaRPr lang="en-US" sz="2400" dirty="0"/>
          </a:p>
        </p:txBody>
      </p:sp>
    </p:spTree>
    <p:extLst>
      <p:ext uri="{BB962C8B-B14F-4D97-AF65-F5344CB8AC3E}">
        <p14:creationId xmlns:p14="http://schemas.microsoft.com/office/powerpoint/2010/main" val="28332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363" y="2349795"/>
            <a:ext cx="11780874" cy="2308324"/>
          </a:xfrm>
          <a:prstGeom prst="rect">
            <a:avLst/>
          </a:prstGeom>
        </p:spPr>
        <p:txBody>
          <a:bodyPr wrap="square">
            <a:spAutoFit/>
          </a:bodyPr>
          <a:lstStyle/>
          <a:p>
            <a:r>
              <a:rPr lang="en-US" sz="2400" b="1" dirty="0"/>
              <a:t>E</a:t>
            </a:r>
            <a:r>
              <a:rPr lang="en-US" sz="2400" b="1" dirty="0" smtClean="0"/>
              <a:t>. </a:t>
            </a:r>
            <a:r>
              <a:rPr lang="en-US" sz="2400" b="1" dirty="0"/>
              <a:t>STUDENT’S DUE PROCESS AND GRIEVANCES – </a:t>
            </a:r>
            <a:endParaRPr lang="en-US" sz="2400" b="1" dirty="0" smtClean="0"/>
          </a:p>
          <a:p>
            <a:r>
              <a:rPr lang="en-US" sz="2400" b="1" dirty="0"/>
              <a:t>	</a:t>
            </a:r>
            <a:r>
              <a:rPr lang="en-US" sz="2400" dirty="0" smtClean="0"/>
              <a:t>Constitutional Rights/Academic </a:t>
            </a:r>
            <a:r>
              <a:rPr lang="en-US" sz="2400" dirty="0"/>
              <a:t>Misconduct</a:t>
            </a:r>
          </a:p>
          <a:p>
            <a:r>
              <a:rPr lang="en-US" sz="2400" b="1" dirty="0"/>
              <a:t>		</a:t>
            </a:r>
            <a:endParaRPr lang="en-US" sz="2400" b="1" dirty="0" smtClean="0"/>
          </a:p>
          <a:p>
            <a:r>
              <a:rPr lang="en-US" sz="2400" b="1" dirty="0"/>
              <a:t>	</a:t>
            </a:r>
            <a:r>
              <a:rPr lang="en-US" sz="2400" b="1" dirty="0" smtClean="0"/>
              <a:t>	</a:t>
            </a:r>
            <a:r>
              <a:rPr lang="en-US" sz="2400" dirty="0" smtClean="0"/>
              <a:t>- </a:t>
            </a:r>
            <a:r>
              <a:rPr lang="en-US" sz="2400" dirty="0"/>
              <a:t>Undergraduate</a:t>
            </a:r>
          </a:p>
          <a:p>
            <a:r>
              <a:rPr lang="en-US" sz="2400" b="1" dirty="0"/>
              <a:t>		</a:t>
            </a:r>
            <a:r>
              <a:rPr lang="en-US" sz="2400" dirty="0"/>
              <a:t>- Graduate</a:t>
            </a:r>
          </a:p>
          <a:p>
            <a:r>
              <a:rPr lang="en-US" sz="2400" dirty="0"/>
              <a:t>		- Student Grievance Procedure</a:t>
            </a:r>
          </a:p>
        </p:txBody>
      </p:sp>
    </p:spTree>
    <p:extLst>
      <p:ext uri="{BB962C8B-B14F-4D97-AF65-F5344CB8AC3E}">
        <p14:creationId xmlns:p14="http://schemas.microsoft.com/office/powerpoint/2010/main" val="14680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X SELECTIVE LAWS OF INTERST</a:t>
            </a:r>
            <a:endParaRPr lang="en-US" dirty="0"/>
          </a:p>
        </p:txBody>
      </p:sp>
      <p:sp>
        <p:nvSpPr>
          <p:cNvPr id="3" name="Content Placeholder 2"/>
          <p:cNvSpPr>
            <a:spLocks noGrp="1"/>
          </p:cNvSpPr>
          <p:nvPr>
            <p:ph idx="1"/>
          </p:nvPr>
        </p:nvSpPr>
        <p:spPr/>
        <p:txBody>
          <a:bodyPr/>
          <a:lstStyle/>
          <a:p>
            <a:pPr marL="0" indent="0">
              <a:buNone/>
            </a:pPr>
            <a:r>
              <a:rPr lang="en-US" b="1" dirty="0"/>
              <a:t>F</a:t>
            </a:r>
            <a:r>
              <a:rPr lang="en-US" b="1" dirty="0" smtClean="0"/>
              <a:t>. RESEARCH MATTERS	</a:t>
            </a:r>
          </a:p>
          <a:p>
            <a:pPr marL="0" indent="0">
              <a:buNone/>
            </a:pPr>
            <a:r>
              <a:rPr lang="en-US" b="1" dirty="0"/>
              <a:t>	</a:t>
            </a:r>
            <a:r>
              <a:rPr lang="en-US" dirty="0" smtClean="0"/>
              <a:t>1. General Research Issues</a:t>
            </a:r>
          </a:p>
          <a:p>
            <a:pPr marL="0" indent="0">
              <a:buNone/>
            </a:pPr>
            <a:r>
              <a:rPr lang="en-US" b="1" dirty="0"/>
              <a:t>	</a:t>
            </a:r>
            <a:r>
              <a:rPr lang="en-US" dirty="0" smtClean="0"/>
              <a:t>2. Research Integrity (research misconduct)</a:t>
            </a:r>
          </a:p>
          <a:p>
            <a:pPr marL="0" indent="0">
              <a:buNone/>
            </a:pPr>
            <a:r>
              <a:rPr lang="en-US" dirty="0"/>
              <a:t>	</a:t>
            </a:r>
            <a:r>
              <a:rPr lang="en-US" dirty="0" smtClean="0"/>
              <a:t>3. Institutional Review Board</a:t>
            </a:r>
          </a:p>
          <a:p>
            <a:pPr marL="0" indent="0">
              <a:buNone/>
            </a:pPr>
            <a:r>
              <a:rPr lang="en-US" dirty="0"/>
              <a:t>	</a:t>
            </a:r>
            <a:r>
              <a:rPr lang="en-US" dirty="0" smtClean="0"/>
              <a:t>4. Institutional Animal Care and Use Committee (IACUC)</a:t>
            </a:r>
          </a:p>
          <a:p>
            <a:pPr marL="0" indent="0">
              <a:buNone/>
            </a:pPr>
            <a:r>
              <a:rPr lang="en-US" dirty="0"/>
              <a:t>	</a:t>
            </a:r>
            <a:r>
              <a:rPr lang="en-US" dirty="0" smtClean="0"/>
              <a:t>5. Nepotism – University Policy</a:t>
            </a:r>
          </a:p>
          <a:p>
            <a:pPr marL="0" indent="0">
              <a:buNone/>
            </a:pPr>
            <a:r>
              <a:rPr lang="en-US" dirty="0"/>
              <a:t>	</a:t>
            </a:r>
            <a:r>
              <a:rPr lang="en-US" dirty="0" smtClean="0"/>
              <a:t>6. Works and Copyrightable Materials</a:t>
            </a:r>
          </a:p>
          <a:p>
            <a:pPr marL="0" indent="0">
              <a:buNone/>
            </a:pPr>
            <a:r>
              <a:rPr lang="en-US" dirty="0"/>
              <a:t>	</a:t>
            </a:r>
            <a:r>
              <a:rPr lang="en-US" dirty="0" smtClean="0"/>
              <a:t>7. Inventions and Patents</a:t>
            </a:r>
            <a:endParaRPr lang="en-US" dirty="0"/>
          </a:p>
        </p:txBody>
      </p:sp>
    </p:spTree>
    <p:extLst>
      <p:ext uri="{BB962C8B-B14F-4D97-AF65-F5344CB8AC3E}">
        <p14:creationId xmlns:p14="http://schemas.microsoft.com/office/powerpoint/2010/main" val="3942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XI  SELECTIVE LAWS	</a:t>
            </a:r>
            <a:endParaRPr lang="en-US" dirty="0"/>
          </a:p>
        </p:txBody>
      </p:sp>
      <p:sp>
        <p:nvSpPr>
          <p:cNvPr id="3" name="Content Placeholder 2"/>
          <p:cNvSpPr>
            <a:spLocks noGrp="1"/>
          </p:cNvSpPr>
          <p:nvPr>
            <p:ph idx="1"/>
          </p:nvPr>
        </p:nvSpPr>
        <p:spPr>
          <a:xfrm>
            <a:off x="1562100" y="2054225"/>
            <a:ext cx="9791700" cy="4351338"/>
          </a:xfrm>
        </p:spPr>
        <p:txBody>
          <a:bodyPr>
            <a:normAutofit fontScale="92500" lnSpcReduction="20000"/>
          </a:bodyPr>
          <a:lstStyle/>
          <a:p>
            <a:pPr marL="0" indent="0">
              <a:buNone/>
            </a:pPr>
            <a:r>
              <a:rPr lang="en-US" b="1" dirty="0"/>
              <a:t>G</a:t>
            </a:r>
            <a:r>
              <a:rPr lang="en-US" b="1" dirty="0" smtClean="0"/>
              <a:t>. IMMIGRATION/EXPORT CONTROL </a:t>
            </a:r>
          </a:p>
          <a:p>
            <a:pPr marL="0" indent="0">
              <a:buNone/>
            </a:pPr>
            <a:r>
              <a:rPr lang="en-US" dirty="0" smtClean="0"/>
              <a:t>(Federal Law). For foreigners coming to FIU in a capacity other than as regular students (i.e., employees, researchers etc.), a visa is required and an export control form needs to be completed by the person sponsoring the foreigner (administration or faculty). FIU Policy on sponsoring aliens and the form is entitles, “VISA APPLICANT DEEMED EXPORT QUESTIOONNAIRE FOR SPONSORED &amp; NON-SPONSORED ACTIVITIES” </a:t>
            </a:r>
          </a:p>
          <a:p>
            <a:pPr marL="0" indent="0">
              <a:buNone/>
            </a:pPr>
            <a:endParaRPr lang="en-US" dirty="0"/>
          </a:p>
          <a:p>
            <a:pPr marL="0" indent="0">
              <a:buNone/>
            </a:pPr>
            <a:r>
              <a:rPr lang="en-US" dirty="0"/>
              <a:t>● Example: </a:t>
            </a:r>
            <a:endParaRPr lang="en-US" dirty="0" smtClean="0"/>
          </a:p>
          <a:p>
            <a:pPr marL="0" indent="0">
              <a:buNone/>
            </a:pPr>
            <a:endParaRPr lang="en-US" dirty="0" smtClean="0">
              <a:hlinkClick r:id="rId2"/>
            </a:endParaRPr>
          </a:p>
          <a:p>
            <a:pPr marL="0" indent="0">
              <a:buNone/>
            </a:pPr>
            <a:r>
              <a:rPr lang="en-US" dirty="0" smtClean="0">
                <a:hlinkClick r:id="rId2"/>
              </a:rPr>
              <a:t>http</a:t>
            </a:r>
            <a:r>
              <a:rPr lang="en-US" dirty="0">
                <a:hlinkClick r:id="rId2"/>
              </a:rPr>
              <a:t>://</a:t>
            </a:r>
            <a:r>
              <a:rPr lang="en-US" dirty="0" smtClean="0">
                <a:hlinkClick r:id="rId2"/>
              </a:rPr>
              <a:t>www.research.ucf.edu/documents/PDF/DeemedExportQuestionnaire.pdf</a:t>
            </a: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790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354" t="6746" r="65335" b="4717"/>
          <a:stretch/>
        </p:blipFill>
        <p:spPr>
          <a:xfrm>
            <a:off x="1596356" y="-1"/>
            <a:ext cx="4862456" cy="6612355"/>
          </a:xfrm>
          <a:prstGeom prst="rect">
            <a:avLst/>
          </a:prstGeom>
        </p:spPr>
      </p:pic>
      <p:pic>
        <p:nvPicPr>
          <p:cNvPr id="6" name="Picture 5"/>
          <p:cNvPicPr>
            <a:picLocks noChangeAspect="1"/>
          </p:cNvPicPr>
          <p:nvPr/>
        </p:nvPicPr>
        <p:blipFill rotWithShape="1">
          <a:blip r:embed="rId3"/>
          <a:srcRect l="15702" t="10116" r="65351" b="3801"/>
          <a:stretch/>
        </p:blipFill>
        <p:spPr>
          <a:xfrm>
            <a:off x="6673517" y="0"/>
            <a:ext cx="5174887" cy="6612355"/>
          </a:xfrm>
          <a:prstGeom prst="rect">
            <a:avLst/>
          </a:prstGeom>
        </p:spPr>
      </p:pic>
    </p:spTree>
    <p:extLst>
      <p:ext uri="{BB962C8B-B14F-4D97-AF65-F5344CB8AC3E}">
        <p14:creationId xmlns:p14="http://schemas.microsoft.com/office/powerpoint/2010/main" val="346997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 THE LAWS THAT GOVERN US</a:t>
            </a:r>
            <a:endParaRPr lang="en-US" dirty="0"/>
          </a:p>
        </p:txBody>
      </p:sp>
      <p:sp>
        <p:nvSpPr>
          <p:cNvPr id="14" name="Content Placeholder 13"/>
          <p:cNvSpPr>
            <a:spLocks noGrp="1"/>
          </p:cNvSpPr>
          <p:nvPr>
            <p:ph idx="1"/>
          </p:nvPr>
        </p:nvSpPr>
        <p:spPr>
          <a:xfrm>
            <a:off x="1562100" y="2130425"/>
            <a:ext cx="9791700" cy="4351338"/>
          </a:xfrm>
        </p:spPr>
        <p:txBody>
          <a:bodyPr/>
          <a:lstStyle/>
          <a:p>
            <a:pPr marL="0" lvl="0" indent="0">
              <a:buNone/>
            </a:pPr>
            <a:r>
              <a:rPr lang="en-US" dirty="0" smtClean="0"/>
              <a:t>	1. The US Constitution</a:t>
            </a:r>
          </a:p>
          <a:p>
            <a:pPr marL="0" lvl="0" indent="0">
              <a:buNone/>
            </a:pPr>
            <a:endParaRPr lang="en-US" dirty="0" smtClean="0"/>
          </a:p>
          <a:p>
            <a:pPr marL="0" lvl="0" indent="0">
              <a:buNone/>
            </a:pPr>
            <a:r>
              <a:rPr lang="en-US" dirty="0" smtClean="0"/>
              <a:t>	2. Federal Laws and Regulations</a:t>
            </a:r>
          </a:p>
          <a:p>
            <a:pPr marL="0" lvl="0" indent="0">
              <a:buNone/>
            </a:pPr>
            <a:endParaRPr lang="en-US" dirty="0" smtClean="0"/>
          </a:p>
          <a:p>
            <a:pPr marL="0" lvl="0" indent="0">
              <a:buNone/>
            </a:pPr>
            <a:r>
              <a:rPr lang="en-US" dirty="0" smtClean="0"/>
              <a:t>	3. State of Florida Laws</a:t>
            </a:r>
            <a:endParaRPr lang="en-US"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XII SELECTIVE LAWS OF INTEREST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H</a:t>
            </a:r>
            <a:r>
              <a:rPr lang="en-US" b="1" dirty="0" smtClean="0"/>
              <a:t>. CAMPUS SECURITY </a:t>
            </a:r>
            <a:r>
              <a:rPr lang="en-US" dirty="0" smtClean="0"/>
              <a:t>(University Police Department). Each University is empowered and directed to provide for police officers for the university. The university police are declared to be law enforcement offices. Florida Statutes, Section 1012.97.</a:t>
            </a:r>
          </a:p>
          <a:p>
            <a:pPr marL="0" indent="0">
              <a:buNone/>
            </a:pPr>
            <a:r>
              <a:rPr lang="en-US" dirty="0" smtClean="0">
                <a:hlinkClick r:id="rId2"/>
              </a:rPr>
              <a:t>http://www.leg.state.fl.us/statutes/index.cfm?App_mode=Display_Statute&amp;Search_String=&amp;URL=1000-1099/1012/Sections/1012.97.html</a:t>
            </a:r>
            <a:endParaRPr lang="en-US" dirty="0" smtClean="0"/>
          </a:p>
          <a:p>
            <a:pPr marL="0" indent="0">
              <a:buNone/>
            </a:pPr>
            <a:r>
              <a:rPr lang="en-US" b="1" dirty="0" smtClean="0"/>
              <a:t>	</a:t>
            </a:r>
            <a:r>
              <a:rPr lang="en-US" dirty="0" smtClean="0"/>
              <a:t>- Minors on Campus</a:t>
            </a:r>
          </a:p>
          <a:p>
            <a:pPr marL="0" indent="0">
              <a:buNone/>
            </a:pPr>
            <a:r>
              <a:rPr lang="en-US" dirty="0"/>
              <a:t>	</a:t>
            </a:r>
            <a:r>
              <a:rPr lang="en-US" dirty="0" smtClean="0"/>
              <a:t>- Guns on Campus</a:t>
            </a:r>
          </a:p>
          <a:p>
            <a:pPr marL="0" indent="0">
              <a:buNone/>
            </a:pPr>
            <a:endParaRPr lang="en-US" dirty="0" smtClean="0"/>
          </a:p>
          <a:p>
            <a:pPr marL="0" indent="0">
              <a:buNone/>
            </a:pPr>
            <a:r>
              <a:rPr lang="en-US" b="1" dirty="0"/>
              <a:t>I</a:t>
            </a:r>
            <a:r>
              <a:rPr lang="en-US" b="1" dirty="0" smtClean="0"/>
              <a:t>. POLITICAL ACTIVITY </a:t>
            </a:r>
            <a:r>
              <a:rPr lang="en-US" dirty="0" smtClean="0"/>
              <a:t>Section 104.31, F.S.</a:t>
            </a:r>
          </a:p>
          <a:p>
            <a:pPr marL="0" indent="0">
              <a:buNone/>
            </a:pPr>
            <a:r>
              <a:rPr lang="en-US" dirty="0">
                <a:hlinkClick r:id="rId3"/>
              </a:rPr>
              <a:t>http://www.leg.state.fl.us/statutes/index.cfm?App_mode=Display_Statute&amp;URL=0100-0199/0104/Sections/0104.31.html</a:t>
            </a:r>
            <a:endParaRPr lang="en-US" dirty="0"/>
          </a:p>
          <a:p>
            <a:pPr marL="0" indent="0">
              <a:buNone/>
            </a:pPr>
            <a:endParaRPr lang="en-US" b="1" dirty="0" smtClean="0"/>
          </a:p>
        </p:txBody>
      </p:sp>
    </p:spTree>
    <p:extLst>
      <p:ext uri="{BB962C8B-B14F-4D97-AF65-F5344CB8AC3E}">
        <p14:creationId xmlns:p14="http://schemas.microsoft.com/office/powerpoint/2010/main" val="162041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559143"/>
            <a:ext cx="10420350" cy="5811838"/>
          </a:xfrm>
        </p:spPr>
        <p:txBody>
          <a:bodyPr/>
          <a:lstStyle/>
          <a:p>
            <a:pPr marL="0" indent="0">
              <a:buNone/>
            </a:pPr>
            <a:r>
              <a:rPr lang="en-US" sz="3600" b="1" dirty="0" smtClean="0"/>
              <a:t>Top legal issues on campus </a:t>
            </a:r>
          </a:p>
          <a:p>
            <a:pPr marL="0" indent="0">
              <a:buNone/>
            </a:pP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2619433893"/>
              </p:ext>
            </p:extLst>
          </p:nvPr>
        </p:nvGraphicFramePr>
        <p:xfrm>
          <a:off x="1768652" y="1586458"/>
          <a:ext cx="3849496" cy="4985792"/>
        </p:xfrm>
        <a:graphic>
          <a:graphicData uri="http://schemas.openxmlformats.org/presentationml/2006/ole">
            <mc:AlternateContent xmlns:mc="http://schemas.openxmlformats.org/markup-compatibility/2006">
              <mc:Choice xmlns:v="urn:schemas-microsoft-com:vml" Requires="v">
                <p:oleObj spid="_x0000_s2095" name="Bitmap Image" r:id="rId3" imgW="5544324" imgH="7182853" progId="Paint.Picture">
                  <p:embed/>
                </p:oleObj>
              </mc:Choice>
              <mc:Fallback>
                <p:oleObj name="Bitmap Image" r:id="rId3" imgW="5544324" imgH="7182853" progId="Paint.Picture">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652" y="1586458"/>
                        <a:ext cx="3849496" cy="4985792"/>
                      </a:xfrm>
                      <a:prstGeom prst="rect">
                        <a:avLst/>
                      </a:prstGeom>
                      <a:noFill/>
                    </p:spPr>
                  </p:pic>
                </p:oleObj>
              </mc:Fallback>
            </mc:AlternateContent>
          </a:graphicData>
        </a:graphic>
      </p:graphicFrame>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5949152" y="1586458"/>
            <a:ext cx="3994948" cy="4985792"/>
          </a:xfrm>
          <a:prstGeom prst="rect">
            <a:avLst/>
          </a:prstGeom>
          <a:noFill/>
          <a:ln>
            <a:noFill/>
          </a:ln>
        </p:spPr>
      </p:pic>
    </p:spTree>
    <p:extLst>
      <p:ext uri="{BB962C8B-B14F-4D97-AF65-F5344CB8AC3E}">
        <p14:creationId xmlns:p14="http://schemas.microsoft.com/office/powerpoint/2010/main" val="336800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
            <a:ext cx="10725150" cy="1314450"/>
          </a:xfrm>
        </p:spPr>
        <p:txBody>
          <a:bodyPr>
            <a:noAutofit/>
          </a:bodyPr>
          <a:lstStyle/>
          <a:p>
            <a:pPr algn="ctr"/>
            <a:r>
              <a:rPr lang="en-US" sz="3200" dirty="0"/>
              <a:t>II THE GOVERNING RULES UNDER WHICH WE OPERATE – FIND THE RULES AND FOLLOW THEM </a:t>
            </a:r>
          </a:p>
        </p:txBody>
      </p:sp>
      <p:sp>
        <p:nvSpPr>
          <p:cNvPr id="3" name="Content Placeholder 2"/>
          <p:cNvSpPr>
            <a:spLocks noGrp="1"/>
          </p:cNvSpPr>
          <p:nvPr>
            <p:ph idx="1"/>
          </p:nvPr>
        </p:nvSpPr>
        <p:spPr>
          <a:xfrm>
            <a:off x="1409700" y="1485901"/>
            <a:ext cx="12096750" cy="5791199"/>
          </a:xfrm>
        </p:spPr>
        <p:txBody>
          <a:bodyPr>
            <a:normAutofit fontScale="85000" lnSpcReduction="20000"/>
          </a:bodyPr>
          <a:lstStyle/>
          <a:p>
            <a:pPr marL="0" indent="0">
              <a:buNone/>
            </a:pPr>
            <a:r>
              <a:rPr lang="en-US" b="1" dirty="0" smtClean="0"/>
              <a:t>1. Florida </a:t>
            </a:r>
            <a:r>
              <a:rPr lang="en-US" b="1" dirty="0"/>
              <a:t>Board of Governors Regulations </a:t>
            </a:r>
            <a:endParaRPr lang="en-US" b="1" dirty="0" smtClean="0"/>
          </a:p>
          <a:p>
            <a:pPr marL="514350" indent="-514350">
              <a:buAutoNum type="arabicPeriod"/>
            </a:pPr>
            <a:endParaRPr lang="en-US" sz="2000" b="1" u="sng" dirty="0">
              <a:hlinkClick r:id="rId2"/>
            </a:endParaRPr>
          </a:p>
          <a:p>
            <a:pPr marL="0" indent="0">
              <a:buNone/>
            </a:pPr>
            <a:r>
              <a:rPr lang="en-US" sz="2000" u="sng" dirty="0" smtClean="0">
                <a:hlinkClick r:id="rId2"/>
              </a:rPr>
              <a:t>http</a:t>
            </a:r>
            <a:r>
              <a:rPr lang="en-US" sz="2000" u="sng" dirty="0">
                <a:hlinkClick r:id="rId2"/>
              </a:rPr>
              <a:t>://</a:t>
            </a:r>
            <a:r>
              <a:rPr lang="en-US" sz="2000" u="sng" dirty="0" smtClean="0">
                <a:hlinkClick r:id="rId2"/>
              </a:rPr>
              <a:t>www.flbog.edu/about/regulations/regulations.php</a:t>
            </a:r>
            <a:endParaRPr lang="en-US" sz="2000" u="sng" dirty="0" smtClean="0"/>
          </a:p>
          <a:p>
            <a:pPr marL="514350" indent="-514350">
              <a:buAutoNum type="arabicPeriod"/>
            </a:pPr>
            <a:endParaRPr lang="en-US" u="sng" dirty="0" smtClean="0"/>
          </a:p>
          <a:p>
            <a:pPr marL="0" indent="0">
              <a:buNone/>
            </a:pPr>
            <a:r>
              <a:rPr lang="en-US" b="1" dirty="0" smtClean="0"/>
              <a:t>2. University Regulations </a:t>
            </a:r>
          </a:p>
          <a:p>
            <a:pPr marL="0" indent="0">
              <a:buNone/>
            </a:pPr>
            <a:r>
              <a:rPr lang="en-US" dirty="0"/>
              <a:t>	</a:t>
            </a:r>
            <a:r>
              <a:rPr lang="en-US" sz="2400" dirty="0" smtClean="0"/>
              <a:t>- FAMU </a:t>
            </a:r>
            <a:r>
              <a:rPr lang="en-US" sz="2000" dirty="0" smtClean="0">
                <a:hlinkClick r:id="rId3"/>
              </a:rPr>
              <a:t>http://www.famu.edu/index.cfm?a=regulations</a:t>
            </a:r>
            <a:endParaRPr lang="en-US" sz="2000" dirty="0" smtClean="0"/>
          </a:p>
          <a:p>
            <a:pPr marL="0" indent="0">
              <a:buNone/>
            </a:pPr>
            <a:r>
              <a:rPr lang="en-US" sz="2400" dirty="0"/>
              <a:t>	</a:t>
            </a:r>
            <a:r>
              <a:rPr lang="en-US" sz="2400" dirty="0" smtClean="0"/>
              <a:t>- FAU </a:t>
            </a:r>
            <a:r>
              <a:rPr lang="en-US" sz="2000" dirty="0" smtClean="0">
                <a:hlinkClick r:id="rId4"/>
              </a:rPr>
              <a:t>http://www.fau.edu/regulations/</a:t>
            </a:r>
            <a:endParaRPr lang="en-US" sz="2000" dirty="0" smtClean="0"/>
          </a:p>
          <a:p>
            <a:pPr marL="0" indent="0">
              <a:buNone/>
            </a:pPr>
            <a:r>
              <a:rPr lang="en-US" sz="2400" dirty="0"/>
              <a:t>	</a:t>
            </a:r>
            <a:r>
              <a:rPr lang="en-US" sz="2400" dirty="0" smtClean="0"/>
              <a:t>- FGCU </a:t>
            </a:r>
            <a:r>
              <a:rPr lang="en-US" sz="2000" dirty="0" smtClean="0">
                <a:hlinkClick r:id="rId5"/>
              </a:rPr>
              <a:t>http://www2.fgcu.edu/generalcounsel/regulations.asp#skipnav</a:t>
            </a:r>
            <a:endParaRPr lang="en-US" sz="2000" dirty="0" smtClean="0"/>
          </a:p>
          <a:p>
            <a:pPr marL="0" indent="0">
              <a:buNone/>
            </a:pPr>
            <a:r>
              <a:rPr lang="en-US" sz="2400" dirty="0"/>
              <a:t>	</a:t>
            </a:r>
            <a:r>
              <a:rPr lang="en-US" sz="2400" dirty="0" smtClean="0"/>
              <a:t>- FIU </a:t>
            </a:r>
            <a:r>
              <a:rPr lang="en-US" sz="2000" dirty="0" smtClean="0">
                <a:hlinkClick r:id="rId6"/>
              </a:rPr>
              <a:t>http://www.fiu.edu/trustees/</a:t>
            </a:r>
            <a:endParaRPr lang="en-US" sz="2000" dirty="0" smtClean="0"/>
          </a:p>
          <a:p>
            <a:pPr marL="0" indent="0">
              <a:buNone/>
            </a:pPr>
            <a:r>
              <a:rPr lang="en-US" sz="2400" dirty="0"/>
              <a:t>	</a:t>
            </a:r>
            <a:r>
              <a:rPr lang="en-US" sz="2400" dirty="0" smtClean="0"/>
              <a:t>- FPU </a:t>
            </a:r>
            <a:r>
              <a:rPr lang="en-US" sz="2000" dirty="0" smtClean="0">
                <a:hlinkClick r:id="rId7"/>
              </a:rPr>
              <a:t>http://floridapoly.edu/about/board-of-trustees/university-policies-regulations-     rules/</a:t>
            </a:r>
            <a:endParaRPr lang="en-US" sz="2400" dirty="0" smtClean="0"/>
          </a:p>
          <a:p>
            <a:pPr marL="0" indent="0">
              <a:buNone/>
            </a:pPr>
            <a:r>
              <a:rPr lang="en-US" sz="2400" dirty="0"/>
              <a:t>	</a:t>
            </a:r>
            <a:r>
              <a:rPr lang="en-US" sz="2400" dirty="0" smtClean="0"/>
              <a:t>- FSU </a:t>
            </a:r>
            <a:r>
              <a:rPr lang="en-US" sz="2000" dirty="0" smtClean="0">
                <a:hlinkClick r:id="rId8"/>
              </a:rPr>
              <a:t>http://regulations.fsu.edu/</a:t>
            </a:r>
            <a:endParaRPr lang="en-US" sz="2000" dirty="0" smtClean="0"/>
          </a:p>
          <a:p>
            <a:pPr marL="0" indent="0">
              <a:buNone/>
            </a:pPr>
            <a:r>
              <a:rPr lang="en-US" sz="2400" dirty="0"/>
              <a:t>	</a:t>
            </a:r>
            <a:r>
              <a:rPr lang="en-US" sz="2400" dirty="0" smtClean="0"/>
              <a:t>- NCF </a:t>
            </a:r>
            <a:r>
              <a:rPr lang="en-US" sz="2000" dirty="0" smtClean="0">
                <a:hlinkClick r:id="rId9"/>
              </a:rPr>
              <a:t>https://www.ncf.edu/about/departments-and-offices/office-of-the-general counsel/regulations/</a:t>
            </a:r>
            <a:endParaRPr lang="en-US" sz="2000" dirty="0" smtClean="0"/>
          </a:p>
          <a:p>
            <a:pPr marL="0" indent="0">
              <a:buNone/>
            </a:pPr>
            <a:r>
              <a:rPr lang="en-US" sz="2000" dirty="0"/>
              <a:t>	</a:t>
            </a:r>
            <a:r>
              <a:rPr lang="en-US" sz="2400" dirty="0" smtClean="0"/>
              <a:t>- UCF</a:t>
            </a:r>
            <a:r>
              <a:rPr lang="en-US" sz="2000" dirty="0" smtClean="0"/>
              <a:t> </a:t>
            </a:r>
            <a:r>
              <a:rPr lang="en-US" sz="2000" dirty="0" smtClean="0">
                <a:hlinkClick r:id="rId10"/>
              </a:rPr>
              <a:t>http://regulations.ucf.edu/index.html</a:t>
            </a:r>
            <a:endParaRPr lang="en-US" sz="2000" dirty="0" smtClean="0"/>
          </a:p>
          <a:p>
            <a:pPr marL="0" indent="0">
              <a:buNone/>
            </a:pPr>
            <a:r>
              <a:rPr lang="en-US" sz="2000" dirty="0"/>
              <a:t>	</a:t>
            </a:r>
            <a:r>
              <a:rPr lang="en-US" sz="2400" dirty="0" smtClean="0"/>
              <a:t>- UF </a:t>
            </a:r>
            <a:r>
              <a:rPr lang="en-US" sz="2000" dirty="0" smtClean="0">
                <a:hlinkClick r:id="rId11"/>
              </a:rPr>
              <a:t>http://regulations.ufl.edu/</a:t>
            </a:r>
            <a:endParaRPr lang="en-US" sz="2000" dirty="0" smtClean="0"/>
          </a:p>
          <a:p>
            <a:pPr marL="0" indent="0">
              <a:buNone/>
            </a:pPr>
            <a:r>
              <a:rPr lang="en-US" sz="2000" dirty="0"/>
              <a:t>	</a:t>
            </a:r>
            <a:r>
              <a:rPr lang="en-US" sz="2400" dirty="0" smtClean="0"/>
              <a:t>- UNF </a:t>
            </a:r>
            <a:r>
              <a:rPr lang="en-US" sz="2000" dirty="0" smtClean="0">
                <a:hlinkClick r:id="rId12"/>
              </a:rPr>
              <a:t>http://www.unf.edu/president/policies_regulations/</a:t>
            </a:r>
            <a:endParaRPr lang="en-US" sz="2000" dirty="0" smtClean="0"/>
          </a:p>
          <a:p>
            <a:pPr marL="0" indent="0">
              <a:buNone/>
            </a:pPr>
            <a:r>
              <a:rPr lang="en-US" sz="2000" dirty="0"/>
              <a:t>	</a:t>
            </a:r>
            <a:r>
              <a:rPr lang="en-US" sz="2400" dirty="0" smtClean="0"/>
              <a:t>- USF </a:t>
            </a:r>
            <a:r>
              <a:rPr lang="en-US" sz="2000" dirty="0" smtClean="0">
                <a:hlinkClick r:id="rId13"/>
              </a:rPr>
              <a:t>http://www.flbog.edu/universities/usf.php</a:t>
            </a:r>
            <a:endParaRPr lang="en-US" sz="2000" dirty="0" smtClean="0"/>
          </a:p>
          <a:p>
            <a:pPr marL="0" indent="0">
              <a:buNone/>
            </a:pPr>
            <a:r>
              <a:rPr lang="en-US" sz="2000" dirty="0"/>
              <a:t>	</a:t>
            </a:r>
            <a:r>
              <a:rPr lang="en-US" sz="2400" dirty="0" smtClean="0"/>
              <a:t>- UWF </a:t>
            </a:r>
            <a:r>
              <a:rPr lang="en-US" sz="2000" dirty="0" smtClean="0">
                <a:hlinkClick r:id="rId14"/>
              </a:rPr>
              <a:t>http://uwf.edu/offices/board-of-trustees/</a:t>
            </a:r>
            <a:endParaRPr lang="en-US" sz="2000" dirty="0" smtClean="0"/>
          </a:p>
          <a:p>
            <a:pPr marL="0" indent="0">
              <a:buNone/>
            </a:pPr>
            <a:r>
              <a:rPr lang="en-US" sz="2000" dirty="0" smtClean="0"/>
              <a:t> </a:t>
            </a:r>
          </a:p>
          <a:p>
            <a:pPr marL="0" indent="0">
              <a:buNone/>
            </a:pPr>
            <a:endParaRPr lang="en-US" sz="2400" dirty="0" smtClean="0"/>
          </a:p>
          <a:p>
            <a:pPr marL="0" indent="0">
              <a:buNone/>
            </a:pPr>
            <a:endParaRPr lang="en-US" sz="2400" dirty="0"/>
          </a:p>
          <a:p>
            <a:endParaRPr lang="en-US" dirty="0"/>
          </a:p>
        </p:txBody>
      </p:sp>
    </p:spTree>
    <p:extLst>
      <p:ext uri="{BB962C8B-B14F-4D97-AF65-F5344CB8AC3E}">
        <p14:creationId xmlns:p14="http://schemas.microsoft.com/office/powerpoint/2010/main" val="283345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66751"/>
            <a:ext cx="12058650" cy="1295399"/>
          </a:xfrm>
        </p:spPr>
        <p:txBody>
          <a:bodyPr>
            <a:normAutofit fontScale="90000"/>
          </a:bodyPr>
          <a:lstStyle/>
          <a:p>
            <a:pPr algn="ctr"/>
            <a:r>
              <a:rPr lang="en-US" dirty="0" smtClean="0"/>
              <a:t>III  </a:t>
            </a:r>
            <a:r>
              <a:rPr lang="en-US" dirty="0"/>
              <a:t>THE GOVERNING RULES UNDER WHICH WE OPERATE – FIND THE RULES AND FOLLOW THEM </a:t>
            </a:r>
          </a:p>
        </p:txBody>
      </p:sp>
      <p:sp>
        <p:nvSpPr>
          <p:cNvPr id="3" name="Content Placeholder 2"/>
          <p:cNvSpPr>
            <a:spLocks noGrp="1"/>
          </p:cNvSpPr>
          <p:nvPr>
            <p:ph idx="1"/>
          </p:nvPr>
        </p:nvSpPr>
        <p:spPr>
          <a:xfrm>
            <a:off x="717402" y="2228111"/>
            <a:ext cx="11474598" cy="4534195"/>
          </a:xfrm>
        </p:spPr>
        <p:txBody>
          <a:bodyPr>
            <a:normAutofit/>
          </a:bodyPr>
          <a:lstStyle/>
          <a:p>
            <a:pPr marL="0" indent="0">
              <a:buNone/>
            </a:pPr>
            <a:r>
              <a:rPr lang="en-US" b="1" dirty="0" smtClean="0"/>
              <a:t>3. Collective Bargaining Agreements – </a:t>
            </a:r>
          </a:p>
          <a:p>
            <a:pPr marL="0" indent="0">
              <a:buNone/>
            </a:pPr>
            <a:endParaRPr lang="en-US" sz="2400" dirty="0" smtClean="0"/>
          </a:p>
          <a:p>
            <a:pPr marL="0" indent="0">
              <a:buNone/>
            </a:pPr>
            <a:r>
              <a:rPr lang="en-US" sz="2400" dirty="0" smtClean="0"/>
              <a:t>Examples of agreements with the United Faculty of Florida (UFF)</a:t>
            </a:r>
          </a:p>
          <a:p>
            <a:pPr marL="0" indent="0">
              <a:buNone/>
            </a:pPr>
            <a:r>
              <a:rPr lang="en-US" dirty="0"/>
              <a:t>	</a:t>
            </a:r>
            <a:r>
              <a:rPr lang="en-US" sz="1550" dirty="0"/>
              <a:t>- </a:t>
            </a:r>
            <a:r>
              <a:rPr lang="en-US" sz="1550" dirty="0">
                <a:hlinkClick r:id="rId2"/>
              </a:rPr>
              <a:t>http://</a:t>
            </a:r>
            <a:r>
              <a:rPr lang="en-US" sz="1550" dirty="0" smtClean="0">
                <a:hlinkClick r:id="rId2"/>
              </a:rPr>
              <a:t>hr.fsu.edu/pdf/2015-2018FSU-BOT_GAU_CBA.pdf</a:t>
            </a:r>
            <a:endParaRPr lang="en-US" sz="1550" dirty="0" smtClean="0"/>
          </a:p>
          <a:p>
            <a:pPr marL="0" indent="0">
              <a:buNone/>
            </a:pPr>
            <a:r>
              <a:rPr lang="en-US" sz="1550" dirty="0"/>
              <a:t>	</a:t>
            </a:r>
            <a:r>
              <a:rPr lang="en-US" sz="1550" dirty="0" smtClean="0"/>
              <a:t>- </a:t>
            </a:r>
            <a:r>
              <a:rPr lang="en-US" sz="1550" dirty="0" smtClean="0">
                <a:hlinkClick r:id="rId3"/>
              </a:rPr>
              <a:t>http</a:t>
            </a:r>
            <a:r>
              <a:rPr lang="en-US" sz="1550" dirty="0">
                <a:hlinkClick r:id="rId3"/>
              </a:rPr>
              <a:t>://</a:t>
            </a:r>
            <a:r>
              <a:rPr lang="en-US" sz="1550" dirty="0" smtClean="0">
                <a:hlinkClick r:id="rId3"/>
              </a:rPr>
              <a:t>www.uff-uf.org/wp-content/uploads/2012/09/2017-19-Collective-Bargaining-Agreement.pdf</a:t>
            </a:r>
            <a:endParaRPr lang="en-US" sz="1550" dirty="0" smtClean="0"/>
          </a:p>
          <a:p>
            <a:pPr marL="0" indent="0">
              <a:buNone/>
            </a:pPr>
            <a:r>
              <a:rPr lang="en-US" sz="1550" dirty="0"/>
              <a:t>	</a:t>
            </a:r>
            <a:r>
              <a:rPr lang="en-US" sz="1550" dirty="0" smtClean="0"/>
              <a:t>- </a:t>
            </a:r>
            <a:r>
              <a:rPr lang="en-US" sz="1550" dirty="0" smtClean="0">
                <a:hlinkClick r:id="rId4"/>
              </a:rPr>
              <a:t>http</a:t>
            </a:r>
            <a:r>
              <a:rPr lang="en-US" sz="1550" dirty="0">
                <a:hlinkClick r:id="rId4"/>
              </a:rPr>
              <a:t>://unf-uff.org/faculty-contract</a:t>
            </a:r>
            <a:r>
              <a:rPr lang="en-US" sz="1550" dirty="0" smtClean="0">
                <a:hlinkClick r:id="rId4"/>
              </a:rPr>
              <a:t>/</a:t>
            </a:r>
            <a:endParaRPr lang="en-US" sz="1550" dirty="0" smtClean="0"/>
          </a:p>
          <a:p>
            <a:pPr marL="0" indent="0">
              <a:buNone/>
            </a:pPr>
            <a:r>
              <a:rPr lang="en-US" sz="1550" dirty="0"/>
              <a:t>	</a:t>
            </a:r>
            <a:r>
              <a:rPr lang="en-US" sz="1550" dirty="0" smtClean="0"/>
              <a:t>- </a:t>
            </a:r>
            <a:r>
              <a:rPr lang="en-US" sz="1550" dirty="0" smtClean="0">
                <a:hlinkClick r:id="rId5"/>
              </a:rPr>
              <a:t>https</a:t>
            </a:r>
            <a:r>
              <a:rPr lang="en-US" sz="1550" dirty="0">
                <a:hlinkClick r:id="rId5"/>
              </a:rPr>
              <a:t>://uwf.edu/offices/academic-affairs-division/resources/collective-bargaining</a:t>
            </a:r>
            <a:r>
              <a:rPr lang="en-US" sz="1550" dirty="0" smtClean="0">
                <a:hlinkClick r:id="rId5"/>
              </a:rPr>
              <a:t>/</a:t>
            </a:r>
            <a:endParaRPr lang="en-US" sz="1550" dirty="0" smtClean="0"/>
          </a:p>
          <a:p>
            <a:pPr marL="0" indent="0">
              <a:buNone/>
            </a:pPr>
            <a:r>
              <a:rPr lang="en-US" sz="1550" dirty="0" smtClean="0"/>
              <a:t>	- </a:t>
            </a:r>
            <a:r>
              <a:rPr lang="en-US" sz="1550" dirty="0">
                <a:hlinkClick r:id="rId6"/>
              </a:rPr>
              <a:t>http://</a:t>
            </a:r>
            <a:r>
              <a:rPr lang="en-US" sz="1550" dirty="0" smtClean="0">
                <a:hlinkClick r:id="rId6"/>
              </a:rPr>
              <a:t>www.fau.edu/provost/faculty/files/CBA-2015-2018_Ratified_6-7-16.pdf</a:t>
            </a:r>
            <a:endParaRPr lang="en-US" sz="1550" dirty="0" smtClean="0"/>
          </a:p>
          <a:p>
            <a:pPr marL="0" indent="0">
              <a:buNone/>
            </a:pPr>
            <a:r>
              <a:rPr lang="en-US" sz="1550" dirty="0"/>
              <a:t>	- </a:t>
            </a:r>
            <a:r>
              <a:rPr lang="en-US" sz="1550" dirty="0">
                <a:hlinkClick r:id="rId7"/>
              </a:rPr>
              <a:t>http://</a:t>
            </a:r>
            <a:r>
              <a:rPr lang="en-US" sz="1550" dirty="0" smtClean="0">
                <a:hlinkClick r:id="rId7"/>
              </a:rPr>
              <a:t>www.usf.edu/hr/documents/employment-resources/employee-labor-relations/uff-collective-bargaining-agreement.pdf</a:t>
            </a:r>
            <a:endParaRPr lang="en-US" sz="1550" dirty="0" smtClean="0"/>
          </a:p>
          <a:p>
            <a:pPr marL="0" indent="0">
              <a:buNone/>
            </a:pPr>
            <a:r>
              <a:rPr lang="en-US" sz="1550" dirty="0"/>
              <a:t>	</a:t>
            </a:r>
            <a:r>
              <a:rPr lang="en-US" sz="1550" dirty="0" smtClean="0"/>
              <a:t>- </a:t>
            </a:r>
            <a:r>
              <a:rPr lang="en-US" sz="1550" dirty="0" smtClean="0">
                <a:hlinkClick r:id="rId8"/>
              </a:rPr>
              <a:t>http</a:t>
            </a:r>
            <a:r>
              <a:rPr lang="en-US" sz="1550" dirty="0">
                <a:hlinkClick r:id="rId8"/>
              </a:rPr>
              <a:t>://</a:t>
            </a:r>
            <a:r>
              <a:rPr lang="en-US" sz="1550" dirty="0" smtClean="0">
                <a:hlinkClick r:id="rId8"/>
              </a:rPr>
              <a:t>www.collectivebargaining.ucf.edu/proposals/2015-2018FB/2015-11-12AllTAdArticlesBOOK.pdf</a:t>
            </a:r>
            <a:endParaRPr lang="en-US" sz="1550" dirty="0" smtClean="0"/>
          </a:p>
          <a:p>
            <a:pPr marL="0" indent="0">
              <a:buNone/>
            </a:pPr>
            <a:r>
              <a:rPr lang="en-US" sz="1550" dirty="0"/>
              <a:t>	</a:t>
            </a:r>
            <a:r>
              <a:rPr lang="en-US" sz="1550" dirty="0" smtClean="0"/>
              <a:t>- </a:t>
            </a:r>
            <a:r>
              <a:rPr lang="en-US" sz="1550" dirty="0" smtClean="0">
                <a:hlinkClick r:id="rId9"/>
              </a:rPr>
              <a:t>https</a:t>
            </a:r>
            <a:r>
              <a:rPr lang="en-US" sz="1550" dirty="0">
                <a:hlinkClick r:id="rId9"/>
              </a:rPr>
              <a:t>://</a:t>
            </a:r>
            <a:r>
              <a:rPr lang="en-US" sz="1550" dirty="0" smtClean="0">
                <a:hlinkClick r:id="rId9"/>
              </a:rPr>
              <a:t>drive.google.com/file/d/0BwBq4-M6Y-8mUVNqWDRMWXp2UnJwX2pUSUxLRElFQ3NnSlZN/view</a:t>
            </a:r>
            <a:endParaRPr lang="en-US" sz="1550" dirty="0" smtClean="0"/>
          </a:p>
          <a:p>
            <a:pPr marL="0" indent="0">
              <a:buNone/>
            </a:pPr>
            <a:r>
              <a:rPr lang="en-US" sz="1550" b="1" dirty="0"/>
              <a:t>	</a:t>
            </a:r>
            <a:r>
              <a:rPr lang="en-US" sz="1550" dirty="0" smtClean="0"/>
              <a:t>- </a:t>
            </a:r>
            <a:r>
              <a:rPr lang="en-US" sz="1550" dirty="0" smtClean="0">
                <a:hlinkClick r:id="rId10"/>
              </a:rPr>
              <a:t>http://www.unitedfacultyofflorida.org/governance/</a:t>
            </a:r>
            <a:endParaRPr lang="en-US" sz="1550" dirty="0" smtClean="0"/>
          </a:p>
          <a:p>
            <a:pPr marL="0" indent="0">
              <a:buNone/>
            </a:pPr>
            <a:endParaRPr lang="en-US" b="1" dirty="0"/>
          </a:p>
        </p:txBody>
      </p:sp>
    </p:spTree>
    <p:extLst>
      <p:ext uri="{BB962C8B-B14F-4D97-AF65-F5344CB8AC3E}">
        <p14:creationId xmlns:p14="http://schemas.microsoft.com/office/powerpoint/2010/main" val="32920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58650" cy="1325563"/>
          </a:xfrm>
        </p:spPr>
        <p:txBody>
          <a:bodyPr>
            <a:normAutofit fontScale="90000"/>
          </a:bodyPr>
          <a:lstStyle/>
          <a:p>
            <a:pPr algn="ctr"/>
            <a:r>
              <a:rPr lang="en-US" dirty="0" smtClean="0"/>
              <a:t>IV THE GOVERNING RULES UNDER WHICH WE OPERATE- FIND THE RULES AND FOLLOW THEM </a:t>
            </a:r>
            <a:endParaRPr lang="en-US" dirty="0"/>
          </a:p>
        </p:txBody>
      </p:sp>
      <p:sp>
        <p:nvSpPr>
          <p:cNvPr id="3" name="Content Placeholder 2"/>
          <p:cNvSpPr>
            <a:spLocks noGrp="1"/>
          </p:cNvSpPr>
          <p:nvPr>
            <p:ph idx="1"/>
          </p:nvPr>
        </p:nvSpPr>
        <p:spPr>
          <a:xfrm>
            <a:off x="1536700" y="2035175"/>
            <a:ext cx="9836150" cy="4670425"/>
          </a:xfrm>
        </p:spPr>
        <p:txBody>
          <a:bodyPr>
            <a:normAutofit fontScale="70000" lnSpcReduction="20000"/>
          </a:bodyPr>
          <a:lstStyle/>
          <a:p>
            <a:pPr marL="0" indent="0">
              <a:buNone/>
            </a:pPr>
            <a:r>
              <a:rPr lang="en-US" b="1" dirty="0" smtClean="0"/>
              <a:t>4</a:t>
            </a:r>
            <a:r>
              <a:rPr lang="en-US" sz="3100" b="1" dirty="0" smtClean="0"/>
              <a:t>. Faculty Handbook – </a:t>
            </a:r>
          </a:p>
          <a:p>
            <a:pPr marL="0" indent="0">
              <a:buNone/>
            </a:pPr>
            <a:r>
              <a:rPr lang="en-US" sz="3100" dirty="0" smtClean="0"/>
              <a:t>	</a:t>
            </a:r>
          </a:p>
          <a:p>
            <a:pPr marL="0" indent="0">
              <a:buNone/>
            </a:pPr>
            <a:r>
              <a:rPr lang="en-US" sz="2400" b="1" dirty="0" smtClean="0"/>
              <a:t>● </a:t>
            </a:r>
            <a:r>
              <a:rPr lang="en-US" sz="3400" b="1" dirty="0" smtClean="0"/>
              <a:t>Examples:</a:t>
            </a:r>
          </a:p>
          <a:p>
            <a:pPr marL="0" indent="0">
              <a:buNone/>
            </a:pPr>
            <a:r>
              <a:rPr lang="en-US" sz="2400" dirty="0" smtClean="0">
                <a:hlinkClick r:id="rId2"/>
              </a:rPr>
              <a:t>http</a:t>
            </a:r>
            <a:r>
              <a:rPr lang="en-US" sz="2400" dirty="0">
                <a:hlinkClick r:id="rId2"/>
              </a:rPr>
              <a:t>://</a:t>
            </a:r>
            <a:r>
              <a:rPr lang="en-US" sz="2400" dirty="0" smtClean="0">
                <a:hlinkClick r:id="rId2"/>
              </a:rPr>
              <a:t>academic.fiu.edu/docs/faculty_handbook.pdf</a:t>
            </a:r>
            <a:endParaRPr lang="en-US" sz="2400" dirty="0" smtClean="0"/>
          </a:p>
          <a:p>
            <a:pPr marL="0" indent="0">
              <a:buNone/>
            </a:pPr>
            <a:r>
              <a:rPr lang="en-US" sz="2400" dirty="0" smtClean="0">
                <a:hlinkClick r:id="rId3"/>
              </a:rPr>
              <a:t>http</a:t>
            </a:r>
            <a:r>
              <a:rPr lang="en-US" sz="2400" dirty="0">
                <a:hlinkClick r:id="rId3"/>
              </a:rPr>
              <a:t>://handbook.aa.ufl.edu/teaching/policies</a:t>
            </a:r>
            <a:r>
              <a:rPr lang="en-US" sz="2400" dirty="0" smtClean="0">
                <a:hlinkClick r:id="rId3"/>
              </a:rPr>
              <a:t>/</a:t>
            </a:r>
            <a:endParaRPr lang="en-US" sz="2400" dirty="0" smtClean="0"/>
          </a:p>
          <a:p>
            <a:pPr marL="0" indent="0">
              <a:buNone/>
            </a:pPr>
            <a:r>
              <a:rPr lang="en-US" sz="2400" dirty="0" smtClean="0">
                <a:hlinkClick r:id="rId4"/>
              </a:rPr>
              <a:t>http</a:t>
            </a:r>
            <a:r>
              <a:rPr lang="en-US" sz="2400" dirty="0">
                <a:hlinkClick r:id="rId4"/>
              </a:rPr>
              <a:t>://</a:t>
            </a:r>
            <a:r>
              <a:rPr lang="en-US" sz="2400" dirty="0" smtClean="0">
                <a:hlinkClick r:id="rId4"/>
              </a:rPr>
              <a:t>www.unf.edu/acadaffairs/Faculty_Handbook.aspx</a:t>
            </a:r>
            <a:endParaRPr lang="en-US" sz="2400" dirty="0" smtClean="0"/>
          </a:p>
          <a:p>
            <a:pPr marL="0" indent="0">
              <a:buNone/>
            </a:pPr>
            <a:r>
              <a:rPr lang="en-US" sz="2400" dirty="0" smtClean="0">
                <a:hlinkClick r:id="rId5"/>
              </a:rPr>
              <a:t>https</a:t>
            </a:r>
            <a:r>
              <a:rPr lang="en-US" sz="2400" dirty="0">
                <a:hlinkClick r:id="rId5"/>
              </a:rPr>
              <a:t>://facultyhandbook.fsu.edu</a:t>
            </a:r>
            <a:r>
              <a:rPr lang="en-US" sz="2400" dirty="0" smtClean="0">
                <a:hlinkClick r:id="rId5"/>
              </a:rPr>
              <a:t>/</a:t>
            </a:r>
            <a:endParaRPr lang="en-US" sz="2400" dirty="0" smtClean="0"/>
          </a:p>
          <a:p>
            <a:pPr marL="0" indent="0">
              <a:buNone/>
            </a:pPr>
            <a:endParaRPr lang="en-US" sz="2400" b="1" dirty="0"/>
          </a:p>
          <a:p>
            <a:pPr marL="0" indent="0">
              <a:buNone/>
            </a:pPr>
            <a:r>
              <a:rPr lang="en-US" sz="3100" b="1" dirty="0" smtClean="0"/>
              <a:t>5</a:t>
            </a:r>
            <a:r>
              <a:rPr lang="en-US" sz="3100" b="1" dirty="0"/>
              <a:t>. University – Policies &amp; Procedures – </a:t>
            </a:r>
          </a:p>
          <a:p>
            <a:pPr marL="0" indent="0">
              <a:buNone/>
            </a:pPr>
            <a:endParaRPr lang="en-US" sz="3100" b="1" dirty="0"/>
          </a:p>
          <a:p>
            <a:pPr marL="0" indent="0">
              <a:buNone/>
            </a:pPr>
            <a:r>
              <a:rPr lang="en-US" sz="2400" b="1" dirty="0" smtClean="0"/>
              <a:t>● </a:t>
            </a:r>
            <a:r>
              <a:rPr lang="en-US" sz="3400" b="1" dirty="0" smtClean="0"/>
              <a:t>Examples: </a:t>
            </a:r>
          </a:p>
          <a:p>
            <a:pPr marL="0" indent="0">
              <a:buNone/>
            </a:pPr>
            <a:r>
              <a:rPr lang="en-US" sz="2400" dirty="0" smtClean="0">
                <a:hlinkClick r:id="rId6"/>
              </a:rPr>
              <a:t>http</a:t>
            </a:r>
            <a:r>
              <a:rPr lang="en-US" sz="2400" dirty="0">
                <a:hlinkClick r:id="rId6"/>
              </a:rPr>
              <a:t>://policies.fiu.edu</a:t>
            </a:r>
            <a:r>
              <a:rPr lang="en-US" sz="2400" dirty="0" smtClean="0">
                <a:hlinkClick r:id="rId6"/>
              </a:rPr>
              <a:t>/</a:t>
            </a:r>
            <a:endParaRPr lang="en-US" sz="2400" dirty="0" smtClean="0"/>
          </a:p>
          <a:p>
            <a:pPr marL="0" indent="0">
              <a:buNone/>
            </a:pPr>
            <a:r>
              <a:rPr lang="en-US" sz="2400" dirty="0" smtClean="0">
                <a:hlinkClick r:id="rId7"/>
              </a:rPr>
              <a:t>https</a:t>
            </a:r>
            <a:r>
              <a:rPr lang="en-US" sz="2400" dirty="0">
                <a:hlinkClick r:id="rId7"/>
              </a:rPr>
              <a:t>://</a:t>
            </a:r>
            <a:r>
              <a:rPr lang="en-US" sz="2400" dirty="0" smtClean="0">
                <a:hlinkClick r:id="rId7"/>
              </a:rPr>
              <a:t>floridapoly.edu/about/board-of-trustees/university-policies-regulations-rules/</a:t>
            </a:r>
            <a:endParaRPr lang="en-US" sz="2400" dirty="0" smtClean="0"/>
          </a:p>
          <a:p>
            <a:pPr marL="0" indent="0">
              <a:buNone/>
            </a:pPr>
            <a:r>
              <a:rPr lang="en-US" sz="2400" dirty="0" smtClean="0">
                <a:hlinkClick r:id="rId8"/>
              </a:rPr>
              <a:t>http</a:t>
            </a:r>
            <a:r>
              <a:rPr lang="en-US" sz="2400" dirty="0">
                <a:hlinkClick r:id="rId8"/>
              </a:rPr>
              <a:t>://aa.ufl.edu/policies</a:t>
            </a:r>
            <a:r>
              <a:rPr lang="en-US" sz="2400" dirty="0" smtClean="0">
                <a:hlinkClick r:id="rId8"/>
              </a:rPr>
              <a:t>/</a:t>
            </a:r>
            <a:endParaRPr lang="en-US" sz="2400" dirty="0" smtClean="0"/>
          </a:p>
          <a:p>
            <a:pPr marL="0" indent="0">
              <a:buNone/>
            </a:pPr>
            <a:r>
              <a:rPr lang="en-US" sz="2400" dirty="0" smtClean="0">
                <a:hlinkClick r:id="rId9"/>
              </a:rPr>
              <a:t>http</a:t>
            </a:r>
            <a:r>
              <a:rPr lang="en-US" sz="2400" dirty="0">
                <a:hlinkClick r:id="rId9"/>
              </a:rPr>
              <a:t>://policies.ucf.edu</a:t>
            </a:r>
            <a:r>
              <a:rPr lang="en-US" sz="2400" dirty="0" smtClean="0">
                <a:hlinkClick r:id="rId9"/>
              </a:rPr>
              <a:t>/</a:t>
            </a:r>
            <a:endParaRPr lang="en-US" sz="2400"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3200" b="1" dirty="0"/>
          </a:p>
        </p:txBody>
      </p:sp>
    </p:spTree>
    <p:extLst>
      <p:ext uri="{BB962C8B-B14F-4D97-AF65-F5344CB8AC3E}">
        <p14:creationId xmlns:p14="http://schemas.microsoft.com/office/powerpoint/2010/main" val="226597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9029700" cy="1330325"/>
          </a:xfrm>
        </p:spPr>
        <p:txBody>
          <a:bodyPr/>
          <a:lstStyle/>
          <a:p>
            <a:pPr algn="ctr"/>
            <a:r>
              <a:rPr lang="en-US" dirty="0" smtClean="0"/>
              <a:t>V SELECTIVE LAWS OF INTEREST</a:t>
            </a:r>
            <a:endParaRPr lang="en-US" dirty="0"/>
          </a:p>
        </p:txBody>
      </p:sp>
      <p:sp>
        <p:nvSpPr>
          <p:cNvPr id="3" name="Content Placeholder 2"/>
          <p:cNvSpPr>
            <a:spLocks noGrp="1"/>
          </p:cNvSpPr>
          <p:nvPr>
            <p:ph idx="1"/>
          </p:nvPr>
        </p:nvSpPr>
        <p:spPr>
          <a:xfrm>
            <a:off x="1233377" y="1428750"/>
            <a:ext cx="10679223" cy="4929520"/>
          </a:xfrm>
        </p:spPr>
        <p:txBody>
          <a:bodyPr>
            <a:normAutofit fontScale="92500" lnSpcReduction="20000"/>
          </a:bodyPr>
          <a:lstStyle/>
          <a:p>
            <a:pPr marL="0" indent="0">
              <a:buNone/>
            </a:pPr>
            <a:r>
              <a:rPr lang="en-US" b="1" dirty="0" smtClean="0"/>
              <a:t>A. INDEMNIFICATION</a:t>
            </a:r>
          </a:p>
          <a:p>
            <a:pPr marL="0" indent="0">
              <a:buNone/>
            </a:pPr>
            <a:endParaRPr lang="en-US" dirty="0"/>
          </a:p>
          <a:p>
            <a:pPr marL="0" indent="0" algn="just">
              <a:buNone/>
            </a:pPr>
            <a:r>
              <a:rPr lang="en-US" dirty="0" smtClean="0"/>
              <a:t>1. Florida law protects public employees when they act in a negligent manner within the scope and course of their employment (provided they do not act on bad faith or with malicious purpose or in a manner exhibiting wanton and willful disregard of human rights, safety, or property (Section 768.28 of the Florida Statutes). </a:t>
            </a:r>
          </a:p>
          <a:p>
            <a:pPr marL="514350" indent="-514350" algn="just">
              <a:buAutoNum type="arabicPeriod"/>
            </a:pPr>
            <a:endParaRPr lang="en-US" dirty="0" smtClean="0"/>
          </a:p>
          <a:p>
            <a:pPr marL="0" indent="0" algn="just">
              <a:buNone/>
            </a:pPr>
            <a:r>
              <a:rPr lang="en-US" dirty="0" smtClean="0"/>
              <a:t>2. The University will defend its employees in civil actions arising from their acts as described in A above (Section 1004.25 of the Florida Statutes),</a:t>
            </a:r>
          </a:p>
          <a:p>
            <a:pPr marL="0" indent="0" algn="just">
              <a:buNone/>
            </a:pPr>
            <a:r>
              <a:rPr lang="en-US" dirty="0"/>
              <a:t> </a:t>
            </a:r>
            <a:endParaRPr lang="en-US" dirty="0" smtClean="0"/>
          </a:p>
          <a:p>
            <a:pPr marL="0" indent="0" algn="just">
              <a:buNone/>
            </a:pPr>
            <a:r>
              <a:rPr lang="en-US" dirty="0" smtClean="0"/>
              <a:t>3. The Florida International University Board of Trustees Operating Procedures provides for the indemnification of Florida International University officers and employees (Article VII, FIU/BOT Operating Procedures), </a:t>
            </a:r>
            <a:endParaRPr lang="en-US" dirty="0"/>
          </a:p>
        </p:txBody>
      </p:sp>
    </p:spTree>
    <p:extLst>
      <p:ext uri="{BB962C8B-B14F-4D97-AF65-F5344CB8AC3E}">
        <p14:creationId xmlns:p14="http://schemas.microsoft.com/office/powerpoint/2010/main" val="42012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0"/>
            <a:ext cx="9029700" cy="1325563"/>
          </a:xfrm>
        </p:spPr>
        <p:txBody>
          <a:bodyPr/>
          <a:lstStyle/>
          <a:p>
            <a:r>
              <a:rPr lang="en-US" dirty="0" smtClean="0"/>
              <a:t>VI SELECTIVE LAWS OF INTEREST</a:t>
            </a:r>
            <a:endParaRPr lang="en-US" dirty="0"/>
          </a:p>
        </p:txBody>
      </p:sp>
      <p:sp>
        <p:nvSpPr>
          <p:cNvPr id="3" name="Content Placeholder 2"/>
          <p:cNvSpPr>
            <a:spLocks noGrp="1"/>
          </p:cNvSpPr>
          <p:nvPr>
            <p:ph idx="1"/>
          </p:nvPr>
        </p:nvSpPr>
        <p:spPr>
          <a:xfrm>
            <a:off x="1552352" y="1325562"/>
            <a:ext cx="10639647" cy="5213461"/>
          </a:xfrm>
        </p:spPr>
        <p:txBody>
          <a:bodyPr>
            <a:normAutofit fontScale="92500" lnSpcReduction="20000"/>
          </a:bodyPr>
          <a:lstStyle/>
          <a:p>
            <a:pPr marL="0" indent="0">
              <a:buNone/>
            </a:pPr>
            <a:r>
              <a:rPr lang="en-US" b="1" dirty="0"/>
              <a:t>B</a:t>
            </a:r>
            <a:r>
              <a:rPr lang="en-US" b="1" dirty="0" smtClean="0"/>
              <a:t>. SUNSHINE LAW – </a:t>
            </a:r>
            <a:r>
              <a:rPr lang="en-US" dirty="0" smtClean="0"/>
              <a:t>Public Records and Public Meetings </a:t>
            </a:r>
            <a:endParaRPr lang="en-US" b="1" dirty="0" smtClean="0">
              <a:solidFill>
                <a:srgbClr val="FFFF00"/>
              </a:solidFill>
            </a:endParaRPr>
          </a:p>
          <a:p>
            <a:pPr marL="0" indent="0">
              <a:buNone/>
            </a:pPr>
            <a:endParaRPr lang="en-US" dirty="0"/>
          </a:p>
          <a:p>
            <a:pPr marL="0" indent="0">
              <a:buNone/>
            </a:pPr>
            <a:r>
              <a:rPr lang="en-US" dirty="0" smtClean="0"/>
              <a:t>1. Public Records</a:t>
            </a:r>
          </a:p>
          <a:p>
            <a:pPr marL="0" indent="0">
              <a:buNone/>
            </a:pPr>
            <a:endParaRPr lang="en-US" dirty="0"/>
          </a:p>
          <a:p>
            <a:pPr marL="0" indent="0">
              <a:buNone/>
            </a:pPr>
            <a:r>
              <a:rPr lang="en-US" dirty="0" smtClean="0"/>
              <a:t>● </a:t>
            </a:r>
            <a:r>
              <a:rPr lang="en-US" dirty="0"/>
              <a:t>Records Retention Schedules </a:t>
            </a:r>
            <a:endParaRPr lang="en-US" dirty="0" smtClean="0"/>
          </a:p>
          <a:p>
            <a:pPr marL="0" indent="0">
              <a:buNone/>
            </a:pPr>
            <a:endParaRPr lang="en-US" dirty="0" smtClean="0"/>
          </a:p>
          <a:p>
            <a:pPr marL="0" indent="0">
              <a:buNone/>
            </a:pPr>
            <a:r>
              <a:rPr lang="en-US" dirty="0">
                <a:solidFill>
                  <a:schemeClr val="accent1">
                    <a:lumMod val="75000"/>
                  </a:schemeClr>
                </a:solidFill>
                <a:hlinkClick r:id="rId2"/>
              </a:rPr>
              <a:t>http://dos.myflorida.com/library-archives/records-management/general-records-schedules</a:t>
            </a:r>
            <a:r>
              <a:rPr lang="en-US" dirty="0" smtClean="0">
                <a:solidFill>
                  <a:schemeClr val="accent1">
                    <a:lumMod val="75000"/>
                  </a:schemeClr>
                </a:solidFill>
                <a:hlinkClick r:id="rId2"/>
              </a:rPr>
              <a:t>/</a:t>
            </a:r>
            <a:endParaRPr lang="en-US" dirty="0" smtClean="0">
              <a:solidFill>
                <a:schemeClr val="accent1">
                  <a:lumMod val="75000"/>
                </a:schemeClr>
              </a:solidFill>
            </a:endParaRPr>
          </a:p>
          <a:p>
            <a:pPr marL="0" indent="0">
              <a:buNone/>
            </a:pPr>
            <a:endParaRPr lang="en-US" u="sng" dirty="0">
              <a:solidFill>
                <a:schemeClr val="accent1">
                  <a:lumMod val="75000"/>
                </a:schemeClr>
              </a:solidFill>
            </a:endParaRPr>
          </a:p>
          <a:p>
            <a:pPr marL="0" indent="0">
              <a:buNone/>
            </a:pPr>
            <a:r>
              <a:rPr lang="en-US" dirty="0" smtClean="0"/>
              <a:t>● FAQ </a:t>
            </a:r>
            <a:r>
              <a:rPr lang="en-US" dirty="0"/>
              <a:t>from the Records Management </a:t>
            </a:r>
            <a:r>
              <a:rPr lang="en-US" dirty="0" smtClean="0"/>
              <a:t>website</a:t>
            </a:r>
          </a:p>
          <a:p>
            <a:pPr marL="0" indent="0">
              <a:buNone/>
            </a:pPr>
            <a:endParaRPr lang="en-US" dirty="0" smtClean="0"/>
          </a:p>
          <a:p>
            <a:pPr marL="0" indent="0">
              <a:buNone/>
            </a:pPr>
            <a:r>
              <a:rPr lang="en-US" dirty="0" smtClean="0">
                <a:hlinkClick r:id="rId3"/>
              </a:rPr>
              <a:t>http://dos.myflorida.com/library-archives/records-management/records-management-faq/</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0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VII SELECTIVE LAWS OF INTEREST</a:t>
            </a:r>
            <a:endParaRPr lang="en-US" dirty="0"/>
          </a:p>
        </p:txBody>
      </p:sp>
      <p:sp>
        <p:nvSpPr>
          <p:cNvPr id="3" name="Content Placeholder 2"/>
          <p:cNvSpPr>
            <a:spLocks noGrp="1"/>
          </p:cNvSpPr>
          <p:nvPr>
            <p:ph idx="1"/>
          </p:nvPr>
        </p:nvSpPr>
        <p:spPr>
          <a:xfrm>
            <a:off x="1552352" y="1825626"/>
            <a:ext cx="10125297" cy="4670868"/>
          </a:xfrm>
        </p:spPr>
        <p:txBody>
          <a:bodyPr>
            <a:normAutofit fontScale="92500"/>
          </a:bodyPr>
          <a:lstStyle/>
          <a:p>
            <a:pPr marL="0" indent="0">
              <a:buNone/>
            </a:pPr>
            <a:r>
              <a:rPr lang="en-US" dirty="0" smtClean="0"/>
              <a:t>2. Public Meetings –  Section 286.011, Florida Statutes Section 286.011 			  (1) provides as follows:</a:t>
            </a:r>
          </a:p>
          <a:p>
            <a:pPr marL="0" indent="0">
              <a:buNone/>
            </a:pPr>
            <a:endParaRPr lang="en-US" dirty="0"/>
          </a:p>
          <a:p>
            <a:pPr marL="0" indent="0" algn="just">
              <a:buNone/>
            </a:pPr>
            <a:r>
              <a:rPr lang="en-US" dirty="0" smtClean="0"/>
              <a:t>286.011   Public meetings and records; public inspection; criminal and civil penalties. – (1) All meetings of any board or commission of any state agency or authority  or of any agency or authority of any county, municipal corporation, or political subdivision, except as otherwise provided in the Constitution, including meetings with or attended by any officials acts are to be taken are declared to be public meetings open to the public at all times, and no resolution, rule, or formal action shall be considered binding except as taken or made at such meeting. The board or commission must provide reasonable notice of all such meetings.  </a:t>
            </a:r>
            <a:endParaRPr lang="en-US" dirty="0"/>
          </a:p>
          <a:p>
            <a:pPr marL="0" indent="0">
              <a:buNone/>
            </a:pPr>
            <a:endParaRPr lang="en-US" dirty="0"/>
          </a:p>
        </p:txBody>
      </p:sp>
    </p:spTree>
    <p:extLst>
      <p:ext uri="{BB962C8B-B14F-4D97-AF65-F5344CB8AC3E}">
        <p14:creationId xmlns:p14="http://schemas.microsoft.com/office/powerpoint/2010/main" val="7293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VIII SELECTIVE LAWS OF INTERESTS</a:t>
            </a:r>
            <a:endParaRPr lang="en-US" dirty="0"/>
          </a:p>
        </p:txBody>
      </p:sp>
      <p:sp>
        <p:nvSpPr>
          <p:cNvPr id="3" name="Content Placeholder 2"/>
          <p:cNvSpPr>
            <a:spLocks noGrp="1"/>
          </p:cNvSpPr>
          <p:nvPr>
            <p:ph idx="1"/>
          </p:nvPr>
        </p:nvSpPr>
        <p:spPr>
          <a:xfrm>
            <a:off x="1562100" y="2130425"/>
            <a:ext cx="9791700" cy="4351338"/>
          </a:xfrm>
        </p:spPr>
        <p:txBody>
          <a:bodyPr/>
          <a:lstStyle/>
          <a:p>
            <a:pPr marL="0" indent="0">
              <a:buNone/>
            </a:pPr>
            <a:r>
              <a:rPr lang="en-US" b="1" dirty="0" smtClean="0"/>
              <a:t>C. ANTI-DISCRIMINATION LAWS </a:t>
            </a:r>
            <a:r>
              <a:rPr lang="en-US" dirty="0" smtClean="0"/>
              <a:t>– race, color, national origin, age, disability, sex (including sexual harassment and Title IX issues), marital status, veteran status, and religion. _ Board of Governor Regulation 2.003</a:t>
            </a:r>
          </a:p>
          <a:p>
            <a:pPr marL="0" indent="0">
              <a:buNone/>
            </a:pPr>
            <a:endParaRPr lang="en-US" dirty="0"/>
          </a:p>
          <a:p>
            <a:pPr marL="0" indent="0">
              <a:buNone/>
            </a:pPr>
            <a:r>
              <a:rPr lang="en-US" dirty="0" smtClean="0">
                <a:hlinkClick r:id="rId2"/>
              </a:rPr>
              <a:t>http</a:t>
            </a:r>
            <a:r>
              <a:rPr lang="en-US" dirty="0">
                <a:hlinkClick r:id="rId2"/>
              </a:rPr>
              <a:t>://www.flbog.edu/documents_regulations/regulations/2_003final.pdf</a:t>
            </a:r>
            <a:endParaRPr lang="en-US" dirty="0"/>
          </a:p>
          <a:p>
            <a:pPr marL="0" indent="0">
              <a:buNone/>
            </a:pPr>
            <a:endParaRPr lang="en-US" dirty="0" smtClean="0">
              <a:latin typeface="Franklin Gothic Medium" panose="020B0603020102020204" pitchFamily="34" charset="0"/>
            </a:endParaRPr>
          </a:p>
          <a:p>
            <a:pPr marL="0" indent="0">
              <a:buNone/>
            </a:pPr>
            <a:endParaRPr lang="en-US" dirty="0"/>
          </a:p>
        </p:txBody>
      </p:sp>
    </p:spTree>
    <p:extLst>
      <p:ext uri="{BB962C8B-B14F-4D97-AF65-F5344CB8AC3E}">
        <p14:creationId xmlns:p14="http://schemas.microsoft.com/office/powerpoint/2010/main" val="53879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2455</TotalTime>
  <Words>604</Words>
  <Application>Microsoft Office PowerPoint</Application>
  <PresentationFormat>Custom</PresentationFormat>
  <Paragraphs>169</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Cloud skipper design template</vt:lpstr>
      <vt:lpstr>Bitmap Image</vt:lpstr>
      <vt:lpstr>Tools of the Trade</vt:lpstr>
      <vt:lpstr>I THE LAWS THAT GOVERN US</vt:lpstr>
      <vt:lpstr>II THE GOVERNING RULES UNDER WHICH WE OPERATE – FIND THE RULES AND FOLLOW THEM </vt:lpstr>
      <vt:lpstr>III  THE GOVERNING RULES UNDER WHICH WE OPERATE – FIND THE RULES AND FOLLOW THEM </vt:lpstr>
      <vt:lpstr>IV THE GOVERNING RULES UNDER WHICH WE OPERATE- FIND THE RULES AND FOLLOW THEM </vt:lpstr>
      <vt:lpstr>V SELECTIVE LAWS OF INTEREST</vt:lpstr>
      <vt:lpstr>VI SELECTIVE LAWS OF INTEREST</vt:lpstr>
      <vt:lpstr>VII SELECTIVE LAWS OF INTEREST</vt:lpstr>
      <vt:lpstr>VIII SELECTIVE LAWS OF INTERESTS</vt:lpstr>
      <vt:lpstr>IX SELECTIVE LAWS OF INTEREST</vt:lpstr>
      <vt:lpstr>PowerPoint Presentation</vt:lpstr>
      <vt:lpstr>PowerPoint Presentation</vt:lpstr>
      <vt:lpstr>PowerPoint Presentation</vt:lpstr>
      <vt:lpstr>PowerPoint Presentation</vt:lpstr>
      <vt:lpstr>PowerPoint Presentation</vt:lpstr>
      <vt:lpstr>PowerPoint Presentation</vt:lpstr>
      <vt:lpstr>X SELECTIVE LAWS OF INTERST</vt:lpstr>
      <vt:lpstr>XI  SELECTIVE LAWS </vt:lpstr>
      <vt:lpstr>PowerPoint Presentation</vt:lpstr>
      <vt:lpstr>XII SELECTIVE LAWS OF INTEREST</vt:lpstr>
      <vt:lpstr>PowerPoint Presentation</vt:lpstr>
    </vt:vector>
  </TitlesOfParts>
  <Company>Florida International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of the Trade</dc:title>
  <dc:creator>Lissette Garcia</dc:creator>
  <cp:lastModifiedBy>Isis Carbajal de Garcia</cp:lastModifiedBy>
  <cp:revision>70</cp:revision>
  <cp:lastPrinted>2018-06-02T00:03:50Z</cp:lastPrinted>
  <dcterms:created xsi:type="dcterms:W3CDTF">2018-05-15T13:14:29Z</dcterms:created>
  <dcterms:modified xsi:type="dcterms:W3CDTF">2018-06-06T05:31:31Z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